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9lufeYZZQv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nish.cl/Grammar/Notes/Adjetivos_Posesivo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aac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aa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ablacultura.com/cultura-textos-aprender-espanol/curiosidades/apellidos-hispan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Diccionario_de_la_lengua_espa%C3%B1ol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Lat%C3%ADn" TargetMode="External"/><Relationship Id="rId4" Type="http://schemas.openxmlformats.org/officeDocument/2006/relationships/hyperlink" Target="https://es.wikipedia.org/wiki/Real_Academia_Espa%C3%B1ol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7732889" y="349956"/>
            <a:ext cx="2901244" cy="1753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" y="494859"/>
            <a:ext cx="1927688" cy="17534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861144" y="533900"/>
            <a:ext cx="3991211" cy="1569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LECCIÓN 2</a:t>
            </a:r>
          </a:p>
          <a:p>
            <a:r>
              <a:rPr lang="en-US" dirty="0" err="1"/>
              <a:t>Deletrear</a:t>
            </a:r>
            <a:r>
              <a:rPr lang="en-US" dirty="0"/>
              <a:t> y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personal</a:t>
            </a:r>
          </a:p>
          <a:p>
            <a:r>
              <a:rPr lang="en-US" dirty="0" err="1"/>
              <a:t>Adjetivos</a:t>
            </a:r>
            <a:r>
              <a:rPr lang="en-US" dirty="0"/>
              <a:t> </a:t>
            </a:r>
            <a:r>
              <a:rPr lang="en-US" dirty="0" err="1"/>
              <a:t>posesivos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A0627E-E131-448F-A834-7F8A1E79157B}"/>
              </a:ext>
            </a:extLst>
          </p:cNvPr>
          <p:cNvSpPr txBox="1"/>
          <p:nvPr/>
        </p:nvSpPr>
        <p:spPr>
          <a:xfrm>
            <a:off x="1110380" y="5954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Clic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aquí</a:t>
            </a:r>
            <a:r>
              <a:rPr lang="en-US" dirty="0">
                <a:hlinkClick r:id="rId4"/>
              </a:rPr>
              <a:t> para video </a:t>
            </a:r>
            <a:r>
              <a:rPr lang="en-US" dirty="0" err="1">
                <a:hlinkClick r:id="rId4"/>
              </a:rPr>
              <a:t>sobre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el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abecedario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136E0A-6BD8-4406-B8D9-BA39C927F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260" y="2564767"/>
            <a:ext cx="719237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A382-08CE-441C-A71D-9455D968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56"/>
            <a:ext cx="3756378" cy="1137532"/>
          </a:xfrm>
        </p:spPr>
        <p:txBody>
          <a:bodyPr/>
          <a:lstStyle/>
          <a:p>
            <a:r>
              <a:rPr lang="en-US" dirty="0"/>
              <a:t>PRÁCTICA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6125A-9BF0-4BA0-93CF-96F82A74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Tomás es (</a:t>
            </a:r>
            <a:r>
              <a:rPr lang="en-US" b="1" dirty="0" err="1"/>
              <a:t>yo</a:t>
            </a:r>
            <a:r>
              <a:rPr lang="en-US" b="1" dirty="0"/>
              <a:t> / mi)  </a:t>
            </a:r>
            <a:r>
              <a:rPr lang="en-US" dirty="0"/>
              <a:t>jefe.</a:t>
            </a:r>
          </a:p>
          <a:p>
            <a:pPr marL="514350" indent="-514350">
              <a:buAutoNum type="arabicPeriod"/>
            </a:pPr>
            <a:r>
              <a:rPr lang="en-US" dirty="0"/>
              <a:t>Ella es </a:t>
            </a:r>
            <a:r>
              <a:rPr lang="en-US" b="1" dirty="0"/>
              <a:t>(</a:t>
            </a:r>
            <a:r>
              <a:rPr lang="en-US" b="1" dirty="0" err="1"/>
              <a:t>su</a:t>
            </a:r>
            <a:r>
              <a:rPr lang="en-US" b="1" dirty="0"/>
              <a:t>/</a:t>
            </a:r>
            <a:r>
              <a:rPr lang="en-US" b="1" dirty="0" err="1"/>
              <a:t>él</a:t>
            </a:r>
            <a:r>
              <a:rPr lang="en-US" b="1" dirty="0"/>
              <a:t>) </a:t>
            </a:r>
            <a:r>
              <a:rPr lang="en-US" dirty="0"/>
              <a:t>amiga.</a:t>
            </a:r>
          </a:p>
          <a:p>
            <a:pPr marL="514350" indent="-514350">
              <a:buAutoNum type="arabicPeriod"/>
            </a:pPr>
            <a:r>
              <a:rPr lang="en-US" dirty="0" err="1"/>
              <a:t>Ellos</a:t>
            </a:r>
            <a:r>
              <a:rPr lang="en-US" dirty="0"/>
              <a:t> son </a:t>
            </a:r>
            <a:r>
              <a:rPr lang="en-US" b="1" dirty="0"/>
              <a:t>(</a:t>
            </a:r>
            <a:r>
              <a:rPr lang="en-US" b="1" dirty="0" err="1"/>
              <a:t>usted</a:t>
            </a:r>
            <a:r>
              <a:rPr lang="en-US" b="1" dirty="0"/>
              <a:t> / sus) </a:t>
            </a:r>
            <a:r>
              <a:rPr lang="en-US" dirty="0" err="1"/>
              <a:t>compañeros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C" sz="1200" dirty="0">
                <a:hlinkClick r:id="rId2"/>
              </a:rPr>
              <a:t>https://www.spanish.cl/Grammar/Notes/Adjetivos_Posesivos.htm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88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7EF3CC-D1AD-4849-94E8-A60C5B5EDB58}"/>
              </a:ext>
            </a:extLst>
          </p:cNvPr>
          <p:cNvSpPr txBox="1">
            <a:spLocks/>
          </p:cNvSpPr>
          <p:nvPr/>
        </p:nvSpPr>
        <p:spPr>
          <a:xfrm>
            <a:off x="8816623" y="0"/>
            <a:ext cx="2844799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Dar y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personal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45B9AB-5D4A-461D-8844-D8B71A8E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1" y="1131258"/>
            <a:ext cx="5143270" cy="42976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B07047-E7F8-406C-B9F6-2FFF570AE699}"/>
              </a:ext>
            </a:extLst>
          </p:cNvPr>
          <p:cNvSpPr txBox="1"/>
          <p:nvPr/>
        </p:nvSpPr>
        <p:spPr>
          <a:xfrm>
            <a:off x="5574460" y="822854"/>
            <a:ext cx="28018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nombre</a:t>
            </a:r>
            <a:r>
              <a:rPr lang="en-US" sz="240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0B1A7D-A4DF-42EF-929E-12961A890424}"/>
              </a:ext>
            </a:extLst>
          </p:cNvPr>
          <p:cNvSpPr txBox="1"/>
          <p:nvPr/>
        </p:nvSpPr>
        <p:spPr>
          <a:xfrm>
            <a:off x="5574460" y="1793813"/>
            <a:ext cx="28018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apellido</a:t>
            </a:r>
            <a:r>
              <a:rPr lang="en-US" sz="240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E47527-C8FD-4DDA-A14C-63CA2F4A3799}"/>
              </a:ext>
            </a:extLst>
          </p:cNvPr>
          <p:cNvSpPr txBox="1"/>
          <p:nvPr/>
        </p:nvSpPr>
        <p:spPr>
          <a:xfrm>
            <a:off x="5458098" y="2764772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Cuántos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 </a:t>
            </a:r>
            <a:r>
              <a:rPr lang="en-US" sz="2400" dirty="0" err="1"/>
              <a:t>tienes</a:t>
            </a:r>
            <a:r>
              <a:rPr lang="en-US" sz="240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DF15EC-3234-4F15-8E73-1DD2C554909A}"/>
              </a:ext>
            </a:extLst>
          </p:cNvPr>
          <p:cNvSpPr txBox="1"/>
          <p:nvPr/>
        </p:nvSpPr>
        <p:spPr>
          <a:xfrm>
            <a:off x="5574458" y="3700360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¿De 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eres</a:t>
            </a:r>
            <a:r>
              <a:rPr lang="en-US" sz="2400" dirty="0"/>
              <a:t>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7F5B26-0D1E-46E2-95C8-A53ECBECA7D2}"/>
              </a:ext>
            </a:extLst>
          </p:cNvPr>
          <p:cNvSpPr txBox="1"/>
          <p:nvPr/>
        </p:nvSpPr>
        <p:spPr>
          <a:xfrm>
            <a:off x="5574457" y="4599153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¿A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dedicas</a:t>
            </a:r>
            <a:r>
              <a:rPr lang="en-US" sz="2400" dirty="0"/>
              <a:t>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A0A9E0-407F-43C4-99CB-41E2DA849294}"/>
              </a:ext>
            </a:extLst>
          </p:cNvPr>
          <p:cNvSpPr txBox="1"/>
          <p:nvPr/>
        </p:nvSpPr>
        <p:spPr>
          <a:xfrm>
            <a:off x="5574456" y="5428923"/>
            <a:ext cx="335852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número</a:t>
            </a:r>
            <a:r>
              <a:rPr lang="en-US" sz="2400" dirty="0"/>
              <a:t> de </a:t>
            </a:r>
            <a:r>
              <a:rPr lang="en-US" sz="2400" dirty="0" err="1"/>
              <a:t>teléfono</a:t>
            </a:r>
            <a:r>
              <a:rPr lang="en-US" sz="2400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18F4E1-E44A-4AAE-A68A-64E86383519A}"/>
              </a:ext>
            </a:extLst>
          </p:cNvPr>
          <p:cNvSpPr txBox="1"/>
          <p:nvPr/>
        </p:nvSpPr>
        <p:spPr>
          <a:xfrm>
            <a:off x="1375468" y="431948"/>
            <a:ext cx="28018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llamas?</a:t>
            </a:r>
          </a:p>
        </p:txBody>
      </p:sp>
    </p:spTree>
    <p:extLst>
      <p:ext uri="{BB962C8B-B14F-4D97-AF65-F5344CB8AC3E}">
        <p14:creationId xmlns:p14="http://schemas.microsoft.com/office/powerpoint/2010/main" val="45965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3B07047-E7F8-406C-B9F6-2FFF570AE699}"/>
              </a:ext>
            </a:extLst>
          </p:cNvPr>
          <p:cNvSpPr txBox="1"/>
          <p:nvPr/>
        </p:nvSpPr>
        <p:spPr>
          <a:xfrm>
            <a:off x="943844" y="676744"/>
            <a:ext cx="28018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nombre</a:t>
            </a:r>
            <a:r>
              <a:rPr lang="en-US" sz="240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0B1A7D-A4DF-42EF-929E-12961A890424}"/>
              </a:ext>
            </a:extLst>
          </p:cNvPr>
          <p:cNvSpPr txBox="1"/>
          <p:nvPr/>
        </p:nvSpPr>
        <p:spPr>
          <a:xfrm>
            <a:off x="943844" y="1660843"/>
            <a:ext cx="28018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apellido</a:t>
            </a:r>
            <a:r>
              <a:rPr lang="en-US" sz="240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E47527-C8FD-4DDA-A14C-63CA2F4A3799}"/>
              </a:ext>
            </a:extLst>
          </p:cNvPr>
          <p:cNvSpPr txBox="1"/>
          <p:nvPr/>
        </p:nvSpPr>
        <p:spPr>
          <a:xfrm>
            <a:off x="943842" y="2690432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Cuántos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 </a:t>
            </a:r>
            <a:r>
              <a:rPr lang="en-US" sz="2400" dirty="0" err="1"/>
              <a:t>tienes</a:t>
            </a:r>
            <a:r>
              <a:rPr lang="en-US" sz="240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DF15EC-3234-4F15-8E73-1DD2C554909A}"/>
              </a:ext>
            </a:extLst>
          </p:cNvPr>
          <p:cNvSpPr txBox="1"/>
          <p:nvPr/>
        </p:nvSpPr>
        <p:spPr>
          <a:xfrm>
            <a:off x="943842" y="3733278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¿De 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eres</a:t>
            </a:r>
            <a:r>
              <a:rPr lang="en-US" sz="2400" dirty="0"/>
              <a:t>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7F5B26-0D1E-46E2-95C8-A53ECBECA7D2}"/>
              </a:ext>
            </a:extLst>
          </p:cNvPr>
          <p:cNvSpPr txBox="1"/>
          <p:nvPr/>
        </p:nvSpPr>
        <p:spPr>
          <a:xfrm>
            <a:off x="943841" y="4704120"/>
            <a:ext cx="335852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¿A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dedicas</a:t>
            </a:r>
            <a:r>
              <a:rPr lang="en-US" sz="2400" dirty="0"/>
              <a:t>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A0A9E0-407F-43C4-99CB-41E2DA849294}"/>
              </a:ext>
            </a:extLst>
          </p:cNvPr>
          <p:cNvSpPr txBox="1"/>
          <p:nvPr/>
        </p:nvSpPr>
        <p:spPr>
          <a:xfrm>
            <a:off x="943841" y="5733709"/>
            <a:ext cx="335852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número</a:t>
            </a:r>
            <a:r>
              <a:rPr lang="en-US" sz="2400" dirty="0"/>
              <a:t> de </a:t>
            </a:r>
            <a:r>
              <a:rPr lang="en-US" sz="2400" dirty="0" err="1"/>
              <a:t>teléfono</a:t>
            </a:r>
            <a:r>
              <a:rPr lang="en-US" sz="2400" dirty="0"/>
              <a:t>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46C0722-B127-4AA2-B288-474594C01CC4}"/>
              </a:ext>
            </a:extLst>
          </p:cNvPr>
          <p:cNvSpPr txBox="1"/>
          <p:nvPr/>
        </p:nvSpPr>
        <p:spPr>
          <a:xfrm>
            <a:off x="5056079" y="676744"/>
            <a:ext cx="43809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Mi </a:t>
            </a:r>
            <a:r>
              <a:rPr lang="en-US" sz="2400" dirty="0" err="1"/>
              <a:t>nombre</a:t>
            </a:r>
            <a:r>
              <a:rPr lang="en-US" sz="2400" dirty="0"/>
              <a:t> es ___________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0F629C-977E-4797-A5DA-B02B39EBCAAE}"/>
              </a:ext>
            </a:extLst>
          </p:cNvPr>
          <p:cNvSpPr txBox="1"/>
          <p:nvPr/>
        </p:nvSpPr>
        <p:spPr>
          <a:xfrm>
            <a:off x="5056079" y="1660842"/>
            <a:ext cx="43809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Mi </a:t>
            </a:r>
            <a:r>
              <a:rPr lang="en-US" sz="2400" dirty="0" err="1"/>
              <a:t>apellido</a:t>
            </a:r>
            <a:r>
              <a:rPr lang="en-US" sz="2400" dirty="0"/>
              <a:t> es ___________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655E7E3-68DC-48F7-8CE0-4A5DA99E3505}"/>
              </a:ext>
            </a:extLst>
          </p:cNvPr>
          <p:cNvSpPr txBox="1"/>
          <p:nvPr/>
        </p:nvSpPr>
        <p:spPr>
          <a:xfrm>
            <a:off x="5056079" y="2690432"/>
            <a:ext cx="43809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Yo</a:t>
            </a:r>
            <a:r>
              <a:rPr lang="en-US" sz="2400" dirty="0"/>
              <a:t> </a:t>
            </a:r>
            <a:r>
              <a:rPr lang="en-US" sz="2400" dirty="0" err="1"/>
              <a:t>tengo</a:t>
            </a:r>
            <a:r>
              <a:rPr lang="en-US" sz="2400" dirty="0"/>
              <a:t> _____  </a:t>
            </a:r>
            <a:r>
              <a:rPr lang="en-US" sz="2400" dirty="0" err="1"/>
              <a:t>años</a:t>
            </a:r>
            <a:endParaRPr lang="en-US" sz="24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46CEB79-DBAE-49FB-9C0D-4346D6556DA9}"/>
              </a:ext>
            </a:extLst>
          </p:cNvPr>
          <p:cNvSpPr txBox="1"/>
          <p:nvPr/>
        </p:nvSpPr>
        <p:spPr>
          <a:xfrm>
            <a:off x="5056079" y="3705904"/>
            <a:ext cx="43809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Yo</a:t>
            </a:r>
            <a:r>
              <a:rPr lang="en-US" sz="2400" dirty="0"/>
              <a:t> soy de________ (</a:t>
            </a:r>
            <a:r>
              <a:rPr lang="en-US" sz="2400" dirty="0" err="1"/>
              <a:t>país</a:t>
            </a:r>
            <a:r>
              <a:rPr lang="en-US" sz="2400" dirty="0"/>
              <a:t>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5473ADD-FA33-4D5F-A471-C0937AEFC6C9}"/>
              </a:ext>
            </a:extLst>
          </p:cNvPr>
          <p:cNvSpPr txBox="1"/>
          <p:nvPr/>
        </p:nvSpPr>
        <p:spPr>
          <a:xfrm>
            <a:off x="5056079" y="4704119"/>
            <a:ext cx="43809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Soy ____________ (</a:t>
            </a:r>
            <a:r>
              <a:rPr lang="en-US" sz="2400" dirty="0" err="1"/>
              <a:t>ocupación</a:t>
            </a:r>
            <a:r>
              <a:rPr lang="en-US" sz="2400" dirty="0"/>
              <a:t>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7DF8346-26FE-4AAD-8E53-DA676A7CAD8F}"/>
              </a:ext>
            </a:extLst>
          </p:cNvPr>
          <p:cNvSpPr txBox="1"/>
          <p:nvPr/>
        </p:nvSpPr>
        <p:spPr>
          <a:xfrm>
            <a:off x="5056079" y="5918374"/>
            <a:ext cx="49437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Mi </a:t>
            </a:r>
            <a:r>
              <a:rPr lang="en-US" sz="2400" dirty="0" err="1"/>
              <a:t>número</a:t>
            </a:r>
            <a:r>
              <a:rPr lang="en-US" sz="2400" dirty="0"/>
              <a:t>  es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5601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D41A89-A2EE-44D7-AD0E-1808F854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3" y="381427"/>
            <a:ext cx="10603522" cy="631244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Hola, ¿</a:t>
            </a:r>
            <a:r>
              <a:rPr lang="en-US" dirty="0" err="1">
                <a:solidFill>
                  <a:srgbClr val="FF0000"/>
                </a:solidFill>
              </a:rPr>
              <a:t>cuál</a:t>
            </a:r>
            <a:r>
              <a:rPr lang="en-US" dirty="0">
                <a:solidFill>
                  <a:srgbClr val="FF0000"/>
                </a:solidFill>
              </a:rPr>
              <a:t> es </a:t>
            </a:r>
            <a:r>
              <a:rPr lang="en-US" dirty="0" err="1">
                <a:solidFill>
                  <a:srgbClr val="FF0000"/>
                </a:solidFill>
              </a:rPr>
              <a:t>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nombre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/>
              <a:t>Mi </a:t>
            </a:r>
            <a:r>
              <a:rPr lang="en-US" dirty="0" err="1"/>
              <a:t>nombre</a:t>
            </a:r>
            <a:r>
              <a:rPr lang="en-US" dirty="0"/>
              <a:t> es ______________</a:t>
            </a:r>
          </a:p>
          <a:p>
            <a:pPr marL="0" indent="0">
              <a:buNone/>
            </a:pPr>
            <a:r>
              <a:rPr lang="en-US" dirty="0"/>
              <a:t>A.   </a:t>
            </a:r>
            <a:r>
              <a:rPr lang="en-US" dirty="0">
                <a:solidFill>
                  <a:srgbClr val="FF0000"/>
                </a:solidFill>
              </a:rPr>
              <a:t>¿</a:t>
            </a:r>
            <a:r>
              <a:rPr lang="en-US" dirty="0" err="1">
                <a:solidFill>
                  <a:srgbClr val="FF0000"/>
                </a:solidFill>
              </a:rPr>
              <a:t>Cuál</a:t>
            </a:r>
            <a:r>
              <a:rPr lang="en-US" dirty="0">
                <a:solidFill>
                  <a:srgbClr val="FF0000"/>
                </a:solidFill>
              </a:rPr>
              <a:t> es </a:t>
            </a:r>
            <a:r>
              <a:rPr lang="en-US" dirty="0" err="1">
                <a:solidFill>
                  <a:srgbClr val="FF0000"/>
                </a:solidFill>
              </a:rPr>
              <a:t>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apellido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 startAt="2"/>
            </a:pPr>
            <a:r>
              <a:rPr lang="en-US" dirty="0"/>
              <a:t>Mi </a:t>
            </a:r>
            <a:r>
              <a:rPr lang="en-US" dirty="0" err="1"/>
              <a:t>apellido</a:t>
            </a:r>
            <a:r>
              <a:rPr lang="en-US" dirty="0"/>
              <a:t> es _____________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¿De </a:t>
            </a:r>
            <a:r>
              <a:rPr lang="en-US" dirty="0" err="1">
                <a:solidFill>
                  <a:srgbClr val="FF0000"/>
                </a:solidFill>
              </a:rPr>
              <a:t>dónde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eres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 startAt="2"/>
            </a:pPr>
            <a:r>
              <a:rPr lang="en-US" dirty="0"/>
              <a:t>Soy de _________________</a:t>
            </a:r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¿</a:t>
            </a:r>
            <a:r>
              <a:rPr lang="en-US" dirty="0" err="1">
                <a:solidFill>
                  <a:srgbClr val="FF0000"/>
                </a:solidFill>
              </a:rPr>
              <a:t>Cuál</a:t>
            </a:r>
            <a:r>
              <a:rPr lang="en-US" dirty="0">
                <a:solidFill>
                  <a:srgbClr val="FF0000"/>
                </a:solidFill>
              </a:rPr>
              <a:t> es </a:t>
            </a:r>
            <a:r>
              <a:rPr lang="en-US" dirty="0" err="1">
                <a:solidFill>
                  <a:srgbClr val="FF0000"/>
                </a:solidFill>
              </a:rPr>
              <a:t>tú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número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teléfono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/>
              <a:t>Es __________________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   ¿</a:t>
            </a:r>
            <a:r>
              <a:rPr lang="en-US" dirty="0" err="1">
                <a:solidFill>
                  <a:srgbClr val="FF0000"/>
                </a:solidFill>
              </a:rPr>
              <a:t>Cuántos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años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tienes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 startAt="2"/>
            </a:pPr>
            <a:r>
              <a:rPr lang="en-US" dirty="0"/>
              <a:t>Tengo  _________  </a:t>
            </a:r>
            <a:r>
              <a:rPr lang="en-US" dirty="0" err="1"/>
              <a:t>años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¿A </a:t>
            </a:r>
            <a:r>
              <a:rPr lang="en-US" dirty="0" err="1">
                <a:solidFill>
                  <a:srgbClr val="FF0000"/>
                </a:solidFill>
              </a:rPr>
              <a:t>qué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dedicas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/>
              <a:t>Soy ___________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E647BDB-2C6B-4BB2-8DD8-A948BEB41939}"/>
              </a:ext>
            </a:extLst>
          </p:cNvPr>
          <p:cNvSpPr txBox="1">
            <a:spLocks/>
          </p:cNvSpPr>
          <p:nvPr/>
        </p:nvSpPr>
        <p:spPr>
          <a:xfrm>
            <a:off x="8124093" y="0"/>
            <a:ext cx="353733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conversación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2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647BDB-2C6B-4BB2-8DD8-A948BEB41939}"/>
              </a:ext>
            </a:extLst>
          </p:cNvPr>
          <p:cNvSpPr txBox="1">
            <a:spLocks/>
          </p:cNvSpPr>
          <p:nvPr/>
        </p:nvSpPr>
        <p:spPr>
          <a:xfrm>
            <a:off x="8124093" y="0"/>
            <a:ext cx="353733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Reportar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AC5A83-9489-4D4F-85BB-05171597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38" y="922948"/>
            <a:ext cx="5040923" cy="2887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Nombre</a:t>
            </a:r>
            <a:r>
              <a:rPr lang="en-US" dirty="0"/>
              <a:t>:  Ana</a:t>
            </a:r>
          </a:p>
          <a:p>
            <a:pPr marL="0" indent="0">
              <a:buNone/>
            </a:pPr>
            <a:r>
              <a:rPr lang="en-US" dirty="0" err="1"/>
              <a:t>Apellido</a:t>
            </a:r>
            <a:r>
              <a:rPr lang="en-US" dirty="0"/>
              <a:t>:  Vasquez </a:t>
            </a:r>
          </a:p>
          <a:p>
            <a:pPr marL="0" indent="0">
              <a:buNone/>
            </a:pPr>
            <a:r>
              <a:rPr lang="en-US" dirty="0" err="1"/>
              <a:t>Nacionalidad</a:t>
            </a:r>
            <a:r>
              <a:rPr lang="en-US" dirty="0"/>
              <a:t>:   Española</a:t>
            </a:r>
          </a:p>
          <a:p>
            <a:pPr marL="0" indent="0">
              <a:buNone/>
            </a:pPr>
            <a:r>
              <a:rPr lang="en-US" dirty="0" err="1"/>
              <a:t>Profesión</a:t>
            </a:r>
            <a:r>
              <a:rPr lang="en-US" dirty="0"/>
              <a:t>:    </a:t>
            </a:r>
            <a:r>
              <a:rPr lang="en-US" dirty="0" err="1"/>
              <a:t>Azafata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38BEE3-86D1-45CE-89E2-8446B654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84" y="322837"/>
            <a:ext cx="2730773" cy="31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D880A9-E367-4EB6-A23B-F414EBE8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70" y="218070"/>
            <a:ext cx="1933845" cy="2695951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58F547-E632-43A7-A61D-74D68F62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64" y="421414"/>
            <a:ext cx="4350506" cy="2289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Nombre</a:t>
            </a:r>
            <a:r>
              <a:rPr lang="en-US" dirty="0"/>
              <a:t>:  Alicia</a:t>
            </a:r>
          </a:p>
          <a:p>
            <a:pPr marL="0" indent="0">
              <a:buNone/>
            </a:pPr>
            <a:r>
              <a:rPr lang="en-US" dirty="0" err="1"/>
              <a:t>Apellido</a:t>
            </a:r>
            <a:r>
              <a:rPr lang="en-US" dirty="0"/>
              <a:t>:  Rodriguez</a:t>
            </a:r>
          </a:p>
          <a:p>
            <a:pPr marL="0" indent="0">
              <a:buNone/>
            </a:pPr>
            <a:r>
              <a:rPr lang="en-US" dirty="0" err="1"/>
              <a:t>Edad</a:t>
            </a:r>
            <a:r>
              <a:rPr lang="en-US" dirty="0"/>
              <a:t>: 41 </a:t>
            </a:r>
            <a:r>
              <a:rPr lang="en-US" dirty="0" err="1"/>
              <a:t>años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Nacionalidad</a:t>
            </a:r>
            <a:r>
              <a:rPr lang="en-US" dirty="0"/>
              <a:t>:   Bolivia</a:t>
            </a:r>
          </a:p>
          <a:p>
            <a:pPr marL="0" indent="0">
              <a:buNone/>
            </a:pPr>
            <a:r>
              <a:rPr lang="en-US" dirty="0" err="1"/>
              <a:t>Profesión</a:t>
            </a:r>
            <a:r>
              <a:rPr lang="en-US" dirty="0"/>
              <a:t>:  chef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El &amp;#39;mijín&amp;#39; Richard Carapaz recibe felicitaciones mundiales por el oro en  los Juegos Olímpicos de Tokio - El Comercio">
            <a:extLst>
              <a:ext uri="{FF2B5EF4-FFF2-40B4-BE49-F238E27FC236}">
                <a16:creationId xmlns:a16="http://schemas.microsoft.com/office/drawing/2014/main" id="{7E449D22-0C68-4DB3-BEF3-174FED114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r="10751"/>
          <a:stretch/>
        </p:blipFill>
        <p:spPr bwMode="auto">
          <a:xfrm>
            <a:off x="6331706" y="2914021"/>
            <a:ext cx="3557332" cy="32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AE80A5BC-0D99-493A-B3CD-B67816758781}"/>
              </a:ext>
            </a:extLst>
          </p:cNvPr>
          <p:cNvSpPr txBox="1">
            <a:spLocks/>
          </p:cNvSpPr>
          <p:nvPr/>
        </p:nvSpPr>
        <p:spPr>
          <a:xfrm>
            <a:off x="2408470" y="3727895"/>
            <a:ext cx="4350506" cy="2289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Nombre</a:t>
            </a:r>
            <a:r>
              <a:rPr lang="en-US" dirty="0"/>
              <a:t>:  Richard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Apellido</a:t>
            </a:r>
            <a:r>
              <a:rPr lang="en-US" dirty="0"/>
              <a:t>: </a:t>
            </a:r>
            <a:r>
              <a:rPr lang="en-US" dirty="0" err="1"/>
              <a:t>Carapaz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Edad</a:t>
            </a:r>
            <a:r>
              <a:rPr lang="en-US" dirty="0"/>
              <a:t>:   28 </a:t>
            </a:r>
            <a:r>
              <a:rPr lang="en-US" dirty="0" err="1"/>
              <a:t>años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Nacionalidad</a:t>
            </a:r>
            <a:r>
              <a:rPr lang="en-US" dirty="0"/>
              <a:t>:  </a:t>
            </a:r>
            <a:r>
              <a:rPr lang="en-US" dirty="0" err="1"/>
              <a:t>ecuatoriano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Profesión</a:t>
            </a:r>
            <a:r>
              <a:rPr lang="en-US" dirty="0"/>
              <a:t>:  </a:t>
            </a:r>
            <a:r>
              <a:rPr lang="en-US" dirty="0" err="1"/>
              <a:t>deportista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85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berto Fernández: Difícil reto en Argentina | Opinión | EL PAÍS">
            <a:extLst>
              <a:ext uri="{FF2B5EF4-FFF2-40B4-BE49-F238E27FC236}">
                <a16:creationId xmlns:a16="http://schemas.microsoft.com/office/drawing/2014/main" id="{2BA0E65A-97E4-4162-A343-6948D9E0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376970"/>
            <a:ext cx="4328013" cy="24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529FC110-B771-40D5-9AF5-F4B7CEC0703B}"/>
              </a:ext>
            </a:extLst>
          </p:cNvPr>
          <p:cNvSpPr txBox="1">
            <a:spLocks/>
          </p:cNvSpPr>
          <p:nvPr/>
        </p:nvSpPr>
        <p:spPr>
          <a:xfrm>
            <a:off x="5426541" y="748642"/>
            <a:ext cx="4420844" cy="2680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Nombre</a:t>
            </a:r>
            <a:r>
              <a:rPr lang="en-US" dirty="0"/>
              <a:t>:  Alberto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Apellido</a:t>
            </a:r>
            <a:r>
              <a:rPr lang="en-US" dirty="0"/>
              <a:t>:  Fernandez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Edad</a:t>
            </a:r>
            <a:r>
              <a:rPr lang="en-US" dirty="0"/>
              <a:t>:   62 </a:t>
            </a:r>
            <a:r>
              <a:rPr lang="en-US" dirty="0" err="1"/>
              <a:t>años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Nacionalidad</a:t>
            </a:r>
            <a:r>
              <a:rPr lang="en-US" dirty="0"/>
              <a:t>:   </a:t>
            </a:r>
            <a:r>
              <a:rPr lang="en-US" dirty="0" err="1"/>
              <a:t>argentino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Profesión</a:t>
            </a:r>
            <a:r>
              <a:rPr lang="en-US" dirty="0"/>
              <a:t>:  politico, </a:t>
            </a:r>
            <a:r>
              <a:rPr lang="en-US" dirty="0" err="1"/>
              <a:t>Presidente</a:t>
            </a:r>
            <a:r>
              <a:rPr lang="en-US" dirty="0"/>
              <a:t> de Argentina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2052" name="Picture 4" descr="Mario Vargas Llosa: &amp;quot;Un escritor no tiene derecho a negar su pasado&amp;quot;">
            <a:extLst>
              <a:ext uri="{FF2B5EF4-FFF2-40B4-BE49-F238E27FC236}">
                <a16:creationId xmlns:a16="http://schemas.microsoft.com/office/drawing/2014/main" id="{912AAF61-BA9D-4027-94CF-BE630657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8999"/>
            <a:ext cx="4420844" cy="25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C11468C4-89C4-4083-B40A-5C806ACC13B4}"/>
              </a:ext>
            </a:extLst>
          </p:cNvPr>
          <p:cNvSpPr txBox="1">
            <a:spLocks/>
          </p:cNvSpPr>
          <p:nvPr/>
        </p:nvSpPr>
        <p:spPr>
          <a:xfrm>
            <a:off x="818129" y="3618964"/>
            <a:ext cx="4420844" cy="2680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Nombre</a:t>
            </a:r>
            <a:r>
              <a:rPr lang="en-US" dirty="0"/>
              <a:t>:  Mario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Apellido</a:t>
            </a:r>
            <a:r>
              <a:rPr lang="en-US" dirty="0"/>
              <a:t>:  Vargas-Llosa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Edad</a:t>
            </a:r>
            <a:r>
              <a:rPr lang="en-US" dirty="0"/>
              <a:t>:   85 </a:t>
            </a:r>
            <a:r>
              <a:rPr lang="en-US" dirty="0" err="1"/>
              <a:t>años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Nacionalidad</a:t>
            </a:r>
            <a:r>
              <a:rPr lang="en-US" dirty="0"/>
              <a:t>:   </a:t>
            </a:r>
            <a:r>
              <a:rPr lang="en-US" dirty="0" err="1"/>
              <a:t>peruano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Profesión</a:t>
            </a:r>
            <a:r>
              <a:rPr lang="en-US" dirty="0"/>
              <a:t>:  </a:t>
            </a:r>
            <a:r>
              <a:rPr lang="en-US" dirty="0" err="1"/>
              <a:t>escritor</a:t>
            </a:r>
            <a:r>
              <a:rPr lang="en-US" dirty="0"/>
              <a:t>, </a:t>
            </a:r>
            <a:r>
              <a:rPr lang="en-US" dirty="0" err="1"/>
              <a:t>ganador</a:t>
            </a:r>
            <a:r>
              <a:rPr lang="en-US" dirty="0"/>
              <a:t> de </a:t>
            </a:r>
            <a:r>
              <a:rPr lang="en-US" dirty="0" err="1"/>
              <a:t>premio</a:t>
            </a:r>
            <a:r>
              <a:rPr lang="en-US" dirty="0"/>
              <a:t> </a:t>
            </a:r>
            <a:r>
              <a:rPr lang="en-US" dirty="0" err="1"/>
              <a:t>nobel</a:t>
            </a:r>
            <a:r>
              <a:rPr lang="en-US" dirty="0"/>
              <a:t> de </a:t>
            </a:r>
            <a:r>
              <a:rPr lang="en-US" dirty="0" err="1"/>
              <a:t>literatura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59042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CD94F-FF45-4EDA-9AE2-1DD9B290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23" y="802206"/>
            <a:ext cx="10515600" cy="1325563"/>
          </a:xfrm>
        </p:spPr>
        <p:txBody>
          <a:bodyPr/>
          <a:lstStyle/>
          <a:p>
            <a:r>
              <a:rPr lang="en-US" dirty="0" err="1"/>
              <a:t>Dictado</a:t>
            </a:r>
            <a:endParaRPr lang="en-US" dirty="0"/>
          </a:p>
        </p:txBody>
      </p:sp>
      <p:pic>
        <p:nvPicPr>
          <p:cNvPr id="4" name="UNIT 2_DICTADO 1">
            <a:hlinkClick r:id="" action="ppaction://media"/>
            <a:extLst>
              <a:ext uri="{FF2B5EF4-FFF2-40B4-BE49-F238E27FC236}">
                <a16:creationId xmlns:a16="http://schemas.microsoft.com/office/drawing/2014/main" id="{CA2B8131-2CD1-4A8D-9150-A172E1D690F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5447" y="494811"/>
            <a:ext cx="609600" cy="609600"/>
          </a:xfrm>
        </p:spPr>
      </p:pic>
      <p:pic>
        <p:nvPicPr>
          <p:cNvPr id="5" name="UNIT 2_DICTADO 2">
            <a:hlinkClick r:id="" action="ppaction://media"/>
            <a:extLst>
              <a:ext uri="{FF2B5EF4-FFF2-40B4-BE49-F238E27FC236}">
                <a16:creationId xmlns:a16="http://schemas.microsoft.com/office/drawing/2014/main" id="{59F03A2F-0DCD-4C13-9E3B-A2EB8F0687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5447" y="1803888"/>
            <a:ext cx="609600" cy="6096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8807B9E-2541-4C48-900B-F1555498DEA9}"/>
              </a:ext>
            </a:extLst>
          </p:cNvPr>
          <p:cNvSpPr txBox="1">
            <a:spLocks/>
          </p:cNvSpPr>
          <p:nvPr/>
        </p:nvSpPr>
        <p:spPr>
          <a:xfrm>
            <a:off x="1207477" y="3189471"/>
            <a:ext cx="10615246" cy="144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Tarea</a:t>
            </a:r>
            <a:r>
              <a:rPr lang="en-US" dirty="0"/>
              <a:t>: 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personal </a:t>
            </a:r>
            <a:r>
              <a:rPr lang="en-US" dirty="0" err="1"/>
              <a:t>acerca</a:t>
            </a:r>
            <a:r>
              <a:rPr lang="en-US" dirty="0"/>
              <a:t> de 3 personas (1 familiar, 1 amigo, 1 persona </a:t>
            </a:r>
            <a:r>
              <a:rPr lang="en-US" dirty="0" err="1"/>
              <a:t>famosa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Compartir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próxima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poner</a:t>
            </a:r>
            <a:r>
              <a:rPr lang="en-US" dirty="0"/>
              <a:t> una </a:t>
            </a:r>
            <a:r>
              <a:rPr lang="en-US" dirty="0" err="1"/>
              <a:t>foto</a:t>
            </a:r>
            <a:r>
              <a:rPr lang="en-US" dirty="0"/>
              <a:t> de la persona para </a:t>
            </a:r>
            <a:r>
              <a:rPr lang="en-US" dirty="0" err="1"/>
              <a:t>presentar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691FE-1BA8-4561-80D2-B28EB35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5" y="91825"/>
            <a:ext cx="4425244" cy="9456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 err="1">
                <a:hlinkClick r:id="rId2"/>
              </a:rPr>
              <a:t>Nombres</a:t>
            </a:r>
            <a:r>
              <a:rPr lang="en-US" sz="3000" dirty="0">
                <a:hlinkClick r:id="rId2"/>
              </a:rPr>
              <a:t> y </a:t>
            </a:r>
            <a:r>
              <a:rPr lang="en-US" sz="3000" dirty="0" err="1">
                <a:hlinkClick r:id="rId2"/>
              </a:rPr>
              <a:t>apellidos</a:t>
            </a:r>
            <a:endParaRPr lang="en-U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4DCD0B-4D43-4C79-9658-73ACA1D7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5" y="1037447"/>
            <a:ext cx="9649178" cy="28231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B44B20-17DF-4689-9FF5-6F3BABBEB534}"/>
              </a:ext>
            </a:extLst>
          </p:cNvPr>
          <p:cNvSpPr txBox="1"/>
          <p:nvPr/>
        </p:nvSpPr>
        <p:spPr>
          <a:xfrm>
            <a:off x="553151" y="3975321"/>
            <a:ext cx="171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Nombre</a:t>
            </a:r>
            <a:r>
              <a:rPr lang="en-US" dirty="0"/>
              <a:t>:  Idris</a:t>
            </a:r>
          </a:p>
          <a:p>
            <a:r>
              <a:rPr lang="en-US" dirty="0" err="1"/>
              <a:t>Apellido</a:t>
            </a:r>
            <a:r>
              <a:rPr lang="en-US" dirty="0"/>
              <a:t> Elba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7D2EB7-7D8A-4594-8351-8F33FA8E52D4}"/>
              </a:ext>
            </a:extLst>
          </p:cNvPr>
          <p:cNvSpPr txBox="1"/>
          <p:nvPr/>
        </p:nvSpPr>
        <p:spPr>
          <a:xfrm>
            <a:off x="2771420" y="4002395"/>
            <a:ext cx="229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Nombre</a:t>
            </a:r>
            <a:r>
              <a:rPr lang="en-US" dirty="0"/>
              <a:t>:  _________</a:t>
            </a:r>
          </a:p>
          <a:p>
            <a:r>
              <a:rPr lang="en-US" dirty="0" err="1"/>
              <a:t>Apellido</a:t>
            </a:r>
            <a:r>
              <a:rPr lang="en-US" dirty="0"/>
              <a:t>  __________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28D929-F2CC-40D6-93E4-5669069C15E1}"/>
              </a:ext>
            </a:extLst>
          </p:cNvPr>
          <p:cNvSpPr txBox="1"/>
          <p:nvPr/>
        </p:nvSpPr>
        <p:spPr>
          <a:xfrm>
            <a:off x="5444064" y="4159904"/>
            <a:ext cx="229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Nombre</a:t>
            </a:r>
            <a:r>
              <a:rPr lang="en-US" dirty="0"/>
              <a:t>:  _________</a:t>
            </a:r>
          </a:p>
          <a:p>
            <a:r>
              <a:rPr lang="en-US" dirty="0" err="1"/>
              <a:t>Apellido</a:t>
            </a:r>
            <a:r>
              <a:rPr lang="en-US" dirty="0"/>
              <a:t>  __________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F8F277-5978-4C90-94A2-BEAA1695DDAD}"/>
              </a:ext>
            </a:extLst>
          </p:cNvPr>
          <p:cNvSpPr txBox="1"/>
          <p:nvPr/>
        </p:nvSpPr>
        <p:spPr>
          <a:xfrm>
            <a:off x="8116708" y="4116129"/>
            <a:ext cx="30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Nombre</a:t>
            </a:r>
            <a:r>
              <a:rPr lang="en-US" dirty="0"/>
              <a:t>:  _________</a:t>
            </a:r>
          </a:p>
          <a:p>
            <a:r>
              <a:rPr lang="en-US" dirty="0" err="1"/>
              <a:t>Apellido</a:t>
            </a:r>
            <a:r>
              <a:rPr lang="en-US" dirty="0"/>
              <a:t> </a:t>
            </a:r>
            <a:r>
              <a:rPr lang="en-US" dirty="0" err="1"/>
              <a:t>paterno</a:t>
            </a:r>
            <a:r>
              <a:rPr lang="en-US" dirty="0"/>
              <a:t>  __________</a:t>
            </a:r>
          </a:p>
          <a:p>
            <a:r>
              <a:rPr lang="en-US" dirty="0" err="1"/>
              <a:t>Apellido</a:t>
            </a:r>
            <a:r>
              <a:rPr lang="en-US" dirty="0"/>
              <a:t> </a:t>
            </a:r>
            <a:r>
              <a:rPr lang="en-US" dirty="0" err="1"/>
              <a:t>materno</a:t>
            </a:r>
            <a:r>
              <a:rPr lang="en-US" dirty="0"/>
              <a:t> __________</a:t>
            </a:r>
          </a:p>
        </p:txBody>
      </p:sp>
    </p:spTree>
    <p:extLst>
      <p:ext uri="{BB962C8B-B14F-4D97-AF65-F5344CB8AC3E}">
        <p14:creationId xmlns:p14="http://schemas.microsoft.com/office/powerpoint/2010/main" val="30330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5C3024-EEED-486E-976F-F4EDE0C3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22"/>
          <a:stretch/>
        </p:blipFill>
        <p:spPr>
          <a:xfrm>
            <a:off x="1103470" y="505794"/>
            <a:ext cx="7840169" cy="3299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557D30-D4CE-43D9-8EE7-E1C8B93B9ACE}"/>
              </a:ext>
            </a:extLst>
          </p:cNvPr>
          <p:cNvSpPr txBox="1"/>
          <p:nvPr/>
        </p:nvSpPr>
        <p:spPr>
          <a:xfrm>
            <a:off x="1546575" y="2267747"/>
            <a:ext cx="169333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Señor</a:t>
            </a:r>
            <a:r>
              <a:rPr lang="en-US" sz="2500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A58007-EDEB-44FE-BB60-9F78F6899C5A}"/>
              </a:ext>
            </a:extLst>
          </p:cNvPr>
          <p:cNvSpPr txBox="1"/>
          <p:nvPr/>
        </p:nvSpPr>
        <p:spPr>
          <a:xfrm>
            <a:off x="1546575" y="2744801"/>
            <a:ext cx="169333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Señora</a:t>
            </a:r>
            <a:r>
              <a:rPr lang="en-US" sz="2500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8BEE8A-4B4E-4E89-8038-460AEBF48988}"/>
              </a:ext>
            </a:extLst>
          </p:cNvPr>
          <p:cNvSpPr txBox="1"/>
          <p:nvPr/>
        </p:nvSpPr>
        <p:spPr>
          <a:xfrm>
            <a:off x="1546574" y="3274798"/>
            <a:ext cx="169333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Señorita</a:t>
            </a:r>
            <a:r>
              <a:rPr lang="en-US" sz="2500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4B69D5-AFA8-43E8-ABAC-7E755C3ED8AE}"/>
              </a:ext>
            </a:extLst>
          </p:cNvPr>
          <p:cNvSpPr txBox="1"/>
          <p:nvPr/>
        </p:nvSpPr>
        <p:spPr>
          <a:xfrm>
            <a:off x="1193783" y="1226746"/>
            <a:ext cx="169333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Títulos</a:t>
            </a:r>
            <a:endParaRPr lang="en-US" sz="2500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  <a:p>
            <a:endParaRPr lang="en-US" sz="2500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352A1D-4E91-4F8F-8479-C57D053807CF}"/>
              </a:ext>
            </a:extLst>
          </p:cNvPr>
          <p:cNvSpPr txBox="1"/>
          <p:nvPr/>
        </p:nvSpPr>
        <p:spPr>
          <a:xfrm>
            <a:off x="1103470" y="4506754"/>
            <a:ext cx="250613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Don / Doña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E3A241-0997-4093-AFA9-B56917C3076A}"/>
              </a:ext>
            </a:extLst>
          </p:cNvPr>
          <p:cNvSpPr txBox="1"/>
          <p:nvPr/>
        </p:nvSpPr>
        <p:spPr>
          <a:xfrm>
            <a:off x="3127022" y="49381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Según el </a:t>
            </a:r>
            <a:r>
              <a:rPr lang="es-EC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Diccionario de la lengua española</a:t>
            </a:r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 la </a:t>
            </a:r>
            <a:r>
              <a:rPr lang="es-EC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/>
              </a:rPr>
              <a:t>Real Academia Española</a:t>
            </a:r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el tratamiento </a:t>
            </a:r>
            <a:r>
              <a:rPr lang="es-EC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don</a:t>
            </a:r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proviene del </a:t>
            </a:r>
            <a:r>
              <a:rPr lang="es-EC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Latín"/>
              </a:rPr>
              <a:t>latín</a:t>
            </a:r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domĭnus</a:t>
            </a:r>
            <a:r>
              <a:rPr lang="es-EC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(propietario o señor), término que también dio origen a la palabra </a:t>
            </a:r>
            <a:r>
              <a:rPr lang="es-EC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dueño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5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618BB5-2525-44EF-A476-C4E391B57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1"/>
          <a:stretch/>
        </p:blipFill>
        <p:spPr>
          <a:xfrm>
            <a:off x="4899378" y="1105043"/>
            <a:ext cx="6566606" cy="37033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FC86B-2D77-4F94-BA0D-32B965970FAD}"/>
              </a:ext>
            </a:extLst>
          </p:cNvPr>
          <p:cNvSpPr txBox="1"/>
          <p:nvPr/>
        </p:nvSpPr>
        <p:spPr>
          <a:xfrm>
            <a:off x="726016" y="857956"/>
            <a:ext cx="379306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500" b="1" dirty="0"/>
              <a:t>A. Hola, mi nombre es Sandra García</a:t>
            </a:r>
          </a:p>
          <a:p>
            <a:r>
              <a:rPr lang="es-EC" sz="2500" b="1" dirty="0"/>
              <a:t>B. ¿Cómo se deletrea su apellido?</a:t>
            </a:r>
          </a:p>
          <a:p>
            <a:r>
              <a:rPr lang="es-EC" sz="2500" b="1" dirty="0"/>
              <a:t>A. G-A-R-C-I-A</a:t>
            </a:r>
          </a:p>
          <a:p>
            <a:r>
              <a:rPr lang="es-EC" sz="2500" b="1" dirty="0"/>
              <a:t>B. Gracias</a:t>
            </a:r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A04EAD-9F27-4A4C-A2B8-4EDBF2105944}"/>
              </a:ext>
            </a:extLst>
          </p:cNvPr>
          <p:cNvSpPr txBox="1"/>
          <p:nvPr/>
        </p:nvSpPr>
        <p:spPr>
          <a:xfrm>
            <a:off x="821972" y="3764845"/>
            <a:ext cx="379306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500" b="1" dirty="0"/>
              <a:t>A. Hola, mi nombre es ________________</a:t>
            </a:r>
          </a:p>
          <a:p>
            <a:r>
              <a:rPr lang="es-EC" sz="2500" b="1" dirty="0"/>
              <a:t>B. ¿Cómo se deletrea su apellido?</a:t>
            </a:r>
          </a:p>
          <a:p>
            <a:r>
              <a:rPr lang="es-EC" sz="2500" b="1" dirty="0"/>
              <a:t>A. BARRETTE</a:t>
            </a:r>
          </a:p>
          <a:p>
            <a:r>
              <a:rPr lang="es-EC" sz="2500" b="1" dirty="0"/>
              <a:t>B. Gracias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953BFC-DE8D-45E6-85EA-297FD688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1"/>
          <a:stretch/>
        </p:blipFill>
        <p:spPr>
          <a:xfrm>
            <a:off x="838199" y="372533"/>
            <a:ext cx="8420873" cy="30564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E3B2B0-E96D-4215-A6D8-D05BB8271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51" r="4537" b="6201"/>
          <a:stretch/>
        </p:blipFill>
        <p:spPr>
          <a:xfrm>
            <a:off x="1273710" y="3680729"/>
            <a:ext cx="7983371" cy="28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EBCE0-ABCB-4969-A011-9CF1AECD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822" y="365125"/>
            <a:ext cx="4873978" cy="1325563"/>
          </a:xfrm>
        </p:spPr>
        <p:txBody>
          <a:bodyPr/>
          <a:lstStyle/>
          <a:p>
            <a:r>
              <a:rPr lang="en-US" dirty="0"/>
              <a:t>PRÁCTICA DE </a:t>
            </a:r>
            <a:br>
              <a:rPr lang="en-US" dirty="0"/>
            </a:br>
            <a:r>
              <a:rPr lang="en-US" dirty="0"/>
              <a:t>CONVERSACIÓN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506DA-D97E-4826-B64A-22EBAEF1A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8A91D9-4D28-42FD-8B31-FD0F3187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1" y="259088"/>
            <a:ext cx="522042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7EF3CC-D1AD-4849-94E8-A60C5B5EDB58}"/>
              </a:ext>
            </a:extLst>
          </p:cNvPr>
          <p:cNvSpPr txBox="1">
            <a:spLocks/>
          </p:cNvSpPr>
          <p:nvPr/>
        </p:nvSpPr>
        <p:spPr>
          <a:xfrm>
            <a:off x="8816623" y="0"/>
            <a:ext cx="2844799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Vocabulario</a:t>
            </a:r>
            <a:r>
              <a:rPr lang="en-US" dirty="0"/>
              <a:t>: </a:t>
            </a:r>
            <a:r>
              <a:rPr lang="en-US" dirty="0" err="1"/>
              <a:t>Relaciones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6B6E89-84E7-446C-909D-5AB8032CD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7" y="175756"/>
            <a:ext cx="8364117" cy="25340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ED2B8E-62AD-46B8-A485-83502C310C55}"/>
              </a:ext>
            </a:extLst>
          </p:cNvPr>
          <p:cNvSpPr txBox="1"/>
          <p:nvPr/>
        </p:nvSpPr>
        <p:spPr>
          <a:xfrm>
            <a:off x="451556" y="2782791"/>
            <a:ext cx="3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1.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compañera</a:t>
            </a:r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de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clase</a:t>
            </a:r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/ </a:t>
            </a:r>
          </a:p>
          <a:p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compañero</a:t>
            </a:r>
            <a:endParaRPr lang="en-US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2C8AC7-FA8E-4200-87CB-F5420AF3BB08}"/>
              </a:ext>
            </a:extLst>
          </p:cNvPr>
          <p:cNvSpPr txBox="1"/>
          <p:nvPr/>
        </p:nvSpPr>
        <p:spPr>
          <a:xfrm>
            <a:off x="4859869" y="2733000"/>
            <a:ext cx="318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2. Amiga  /   amigo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4E566-DA76-46DD-AA5C-6F802FBB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1" y="3502153"/>
            <a:ext cx="3553321" cy="26006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B87512-F26E-4681-BB78-1AB04525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85" y="3568837"/>
            <a:ext cx="3315163" cy="253400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E1E6AFC-4232-433B-B4B9-3B5B828B8EC1}"/>
              </a:ext>
            </a:extLst>
          </p:cNvPr>
          <p:cNvSpPr txBox="1"/>
          <p:nvPr/>
        </p:nvSpPr>
        <p:spPr>
          <a:xfrm>
            <a:off x="4448685" y="6035913"/>
            <a:ext cx="3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4.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compañera</a:t>
            </a:r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de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trabajo</a:t>
            </a:r>
            <a:endParaRPr lang="en-US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  <a:p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compañero</a:t>
            </a:r>
            <a:endParaRPr lang="en-US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C330A6-2806-44EF-9C7B-FF461DBBF8B8}"/>
              </a:ext>
            </a:extLst>
          </p:cNvPr>
          <p:cNvSpPr txBox="1"/>
          <p:nvPr/>
        </p:nvSpPr>
        <p:spPr>
          <a:xfrm>
            <a:off x="451556" y="6102841"/>
            <a:ext cx="318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3.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vecina</a:t>
            </a:r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  /  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vecino</a:t>
            </a:r>
            <a:endParaRPr lang="en-US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A9C0EA0-9289-4060-B52C-D0A3E91C2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965" y="2166761"/>
            <a:ext cx="3429479" cy="252447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A8D69D3-0EC5-471C-B66F-F34E4FE03395}"/>
              </a:ext>
            </a:extLst>
          </p:cNvPr>
          <p:cNvSpPr txBox="1"/>
          <p:nvPr/>
        </p:nvSpPr>
        <p:spPr>
          <a:xfrm>
            <a:off x="8477956" y="4700765"/>
            <a:ext cx="318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5. Jefe / </a:t>
            </a:r>
            <a:r>
              <a:rPr lang="en-US" dirty="0" err="1">
                <a:latin typeface="Airbnb Cereal App" panose="020B0702020203020204" pitchFamily="34" charset="-18"/>
                <a:ea typeface="Airbnb Cereal App" panose="020B0702020203020204" pitchFamily="34" charset="-18"/>
                <a:cs typeface="Airbnb Cereal App" panose="020B0702020203020204" pitchFamily="34" charset="-18"/>
              </a:rPr>
              <a:t>jefa</a:t>
            </a:r>
            <a:endParaRPr lang="en-US" dirty="0">
              <a:latin typeface="Airbnb Cereal App" panose="020B0702020203020204" pitchFamily="34" charset="-18"/>
              <a:ea typeface="Airbnb Cereal App" panose="020B0702020203020204" pitchFamily="34" charset="-18"/>
              <a:cs typeface="Airbnb Cereal App" panose="020B0702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694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464AB48-A357-44B3-9BB3-DAB244A022B0}"/>
              </a:ext>
            </a:extLst>
          </p:cNvPr>
          <p:cNvSpPr txBox="1">
            <a:spLocks/>
          </p:cNvSpPr>
          <p:nvPr/>
        </p:nvSpPr>
        <p:spPr>
          <a:xfrm>
            <a:off x="8319911" y="0"/>
            <a:ext cx="3341511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/>
              <a:t>Gramática:adjetivos</a:t>
            </a:r>
            <a:r>
              <a:rPr lang="en-US" sz="3000" dirty="0"/>
              <a:t> </a:t>
            </a:r>
            <a:r>
              <a:rPr lang="en-US" sz="3000" dirty="0" err="1"/>
              <a:t>posesivos</a:t>
            </a:r>
            <a:endParaRPr lang="en-US" sz="3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45473E-9B52-469D-B807-C1CD4D078E62}"/>
              </a:ext>
            </a:extLst>
          </p:cNvPr>
          <p:cNvSpPr txBox="1"/>
          <p:nvPr/>
        </p:nvSpPr>
        <p:spPr>
          <a:xfrm>
            <a:off x="5740278" y="2676568"/>
            <a:ext cx="5847645" cy="477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500" dirty="0">
                <a:solidFill>
                  <a:srgbClr val="353432"/>
                </a:solidFill>
                <a:latin typeface="helvetica" panose="020B0604020202020204" pitchFamily="34" charset="0"/>
              </a:rPr>
              <a:t>Teresa          es          mi           jefa</a:t>
            </a:r>
            <a:endParaRPr lang="en-US" sz="2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52F4D2-2FFA-4B14-9C7B-96D121987258}"/>
              </a:ext>
            </a:extLst>
          </p:cNvPr>
          <p:cNvSpPr txBox="1"/>
          <p:nvPr/>
        </p:nvSpPr>
        <p:spPr>
          <a:xfrm>
            <a:off x="5887034" y="3429000"/>
            <a:ext cx="1171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</a:rPr>
              <a:t>Sujeto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33149C-E0A4-49D6-BEB9-20EDF80D8A14}"/>
              </a:ext>
            </a:extLst>
          </p:cNvPr>
          <p:cNvSpPr txBox="1"/>
          <p:nvPr/>
        </p:nvSpPr>
        <p:spPr>
          <a:xfrm>
            <a:off x="7234934" y="1616463"/>
            <a:ext cx="1084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verbo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881B37-369B-4CAF-936D-1F8BB89BA4E7}"/>
              </a:ext>
            </a:extLst>
          </p:cNvPr>
          <p:cNvSpPr txBox="1"/>
          <p:nvPr/>
        </p:nvSpPr>
        <p:spPr>
          <a:xfrm>
            <a:off x="8447038" y="3488964"/>
            <a:ext cx="1543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</a:rPr>
              <a:t>adjetivo</a:t>
            </a:r>
            <a:endParaRPr lang="en-US" sz="3000" dirty="0">
              <a:solidFill>
                <a:srgbClr val="C00000"/>
              </a:solidFill>
            </a:endParaRPr>
          </a:p>
          <a:p>
            <a:r>
              <a:rPr lang="en-US" sz="3000" dirty="0" err="1">
                <a:solidFill>
                  <a:srgbClr val="C00000"/>
                </a:solidFill>
              </a:rPr>
              <a:t>posesivo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3E3CF5-2416-4E67-A62F-98B246E4BFBF}"/>
              </a:ext>
            </a:extLst>
          </p:cNvPr>
          <p:cNvSpPr txBox="1"/>
          <p:nvPr/>
        </p:nvSpPr>
        <p:spPr>
          <a:xfrm>
            <a:off x="9990666" y="1571814"/>
            <a:ext cx="170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noun/</a:t>
            </a:r>
            <a:r>
              <a:rPr lang="en-US" sz="3000" dirty="0" err="1">
                <a:solidFill>
                  <a:srgbClr val="C00000"/>
                </a:solidFill>
              </a:rPr>
              <a:t>sustantivo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551635-9145-4C0A-9A01-B2F5585A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4" y="231889"/>
            <a:ext cx="5258785" cy="59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464AB48-A357-44B3-9BB3-DAB244A022B0}"/>
              </a:ext>
            </a:extLst>
          </p:cNvPr>
          <p:cNvSpPr txBox="1">
            <a:spLocks/>
          </p:cNvSpPr>
          <p:nvPr/>
        </p:nvSpPr>
        <p:spPr>
          <a:xfrm>
            <a:off x="8816623" y="0"/>
            <a:ext cx="2844799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Gramática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45473E-9B52-469D-B807-C1CD4D078E62}"/>
              </a:ext>
            </a:extLst>
          </p:cNvPr>
          <p:cNvSpPr txBox="1"/>
          <p:nvPr/>
        </p:nvSpPr>
        <p:spPr>
          <a:xfrm>
            <a:off x="940996" y="1648946"/>
            <a:ext cx="9629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000" dirty="0">
                <a:solidFill>
                  <a:srgbClr val="353432"/>
                </a:solidFill>
                <a:latin typeface="helvetica" panose="020B0604020202020204" pitchFamily="34" charset="0"/>
              </a:rPr>
              <a:t>Jessica          es          mi           vecina</a:t>
            </a:r>
            <a:endParaRPr lang="en-US"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52F4D2-2FFA-4B14-9C7B-96D121987258}"/>
              </a:ext>
            </a:extLst>
          </p:cNvPr>
          <p:cNvSpPr txBox="1"/>
          <p:nvPr/>
        </p:nvSpPr>
        <p:spPr>
          <a:xfrm>
            <a:off x="1154146" y="2681838"/>
            <a:ext cx="1171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</a:rPr>
              <a:t>Sujeto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33149C-E0A4-49D6-BEB9-20EDF80D8A14}"/>
              </a:ext>
            </a:extLst>
          </p:cNvPr>
          <p:cNvSpPr txBox="1"/>
          <p:nvPr/>
        </p:nvSpPr>
        <p:spPr>
          <a:xfrm>
            <a:off x="3713758" y="2683461"/>
            <a:ext cx="1084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verbo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881B37-369B-4CAF-936D-1F8BB89BA4E7}"/>
              </a:ext>
            </a:extLst>
          </p:cNvPr>
          <p:cNvSpPr txBox="1"/>
          <p:nvPr/>
        </p:nvSpPr>
        <p:spPr>
          <a:xfrm>
            <a:off x="5415443" y="2680215"/>
            <a:ext cx="15436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</a:rPr>
              <a:t>posesivo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3E3CF5-2416-4E67-A62F-98B246E4BFBF}"/>
              </a:ext>
            </a:extLst>
          </p:cNvPr>
          <p:cNvSpPr txBox="1"/>
          <p:nvPr/>
        </p:nvSpPr>
        <p:spPr>
          <a:xfrm>
            <a:off x="7839606" y="2680215"/>
            <a:ext cx="2730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noun/</a:t>
            </a:r>
            <a:r>
              <a:rPr lang="en-US" sz="3000" dirty="0" err="1">
                <a:solidFill>
                  <a:srgbClr val="C00000"/>
                </a:solidFill>
              </a:rPr>
              <a:t>sustantivo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B86E76-2555-4657-870F-20AEF43B2562}"/>
              </a:ext>
            </a:extLst>
          </p:cNvPr>
          <p:cNvSpPr txBox="1"/>
          <p:nvPr/>
        </p:nvSpPr>
        <p:spPr>
          <a:xfrm>
            <a:off x="1154146" y="4147226"/>
            <a:ext cx="10826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000" dirty="0">
                <a:solidFill>
                  <a:srgbClr val="353432"/>
                </a:solidFill>
                <a:latin typeface="helvetica" panose="020B0604020202020204" pitchFamily="34" charset="0"/>
              </a:rPr>
              <a:t>José       es      tu          compañero de trabajo</a:t>
            </a:r>
            <a:endParaRPr lang="en-US" sz="4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B7C905-D70A-4C56-9252-156E8E3B7B9D}"/>
              </a:ext>
            </a:extLst>
          </p:cNvPr>
          <p:cNvSpPr txBox="1"/>
          <p:nvPr/>
        </p:nvSpPr>
        <p:spPr>
          <a:xfrm>
            <a:off x="1154146" y="5238557"/>
            <a:ext cx="9629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000" dirty="0">
                <a:solidFill>
                  <a:srgbClr val="353432"/>
                </a:solidFill>
                <a:latin typeface="helvetica" panose="020B0604020202020204" pitchFamily="34" charset="0"/>
              </a:rPr>
              <a:t>Juan y Alberto    son     mis    amigos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9174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561</Words>
  <Application>Microsoft Office PowerPoint</Application>
  <PresentationFormat>Panorámica</PresentationFormat>
  <Paragraphs>125</Paragraphs>
  <Slides>17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Airbnb Cereal App</vt:lpstr>
      <vt:lpstr>Arial</vt:lpstr>
      <vt:lpstr>Calibri</vt:lpstr>
      <vt:lpstr>Calibri Light</vt:lpstr>
      <vt:lpstr>helvetica</vt:lpstr>
      <vt:lpstr>Tema de Office</vt:lpstr>
      <vt:lpstr>Presentación de PowerPoint</vt:lpstr>
      <vt:lpstr>Nombres y apellidos</vt:lpstr>
      <vt:lpstr>Presentación de PowerPoint</vt:lpstr>
      <vt:lpstr>Presentación de PowerPoint</vt:lpstr>
      <vt:lpstr>Presentación de PowerPoint</vt:lpstr>
      <vt:lpstr>PRÁCTICA DE  CONVERSACIÓN</vt:lpstr>
      <vt:lpstr>Presentación de PowerPoint</vt:lpstr>
      <vt:lpstr>Presentación de PowerPoint</vt:lpstr>
      <vt:lpstr>Presentación de PowerPoint</vt:lpstr>
      <vt:lpstr>PRÁCTICA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Dictado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25</cp:revision>
  <dcterms:created xsi:type="dcterms:W3CDTF">2021-06-18T05:48:23Z</dcterms:created>
  <dcterms:modified xsi:type="dcterms:W3CDTF">2021-09-22T18:57:27Z</dcterms:modified>
</cp:coreProperties>
</file>