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prenderespanol.org/ejercicios/vocabulario/ciudad/direcciones-lugar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8393723" y="672767"/>
            <a:ext cx="2901244" cy="1753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5" y="672767"/>
            <a:ext cx="1927688" cy="175348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2430262" y="1153412"/>
            <a:ext cx="5963461" cy="3629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err="1">
                <a:solidFill>
                  <a:srgbClr val="FF0000"/>
                </a:solidFill>
              </a:rPr>
              <a:t>Lección</a:t>
            </a:r>
            <a:r>
              <a:rPr lang="en-US" sz="4500" b="1" dirty="0">
                <a:solidFill>
                  <a:srgbClr val="FF0000"/>
                </a:solidFill>
              </a:rPr>
              <a:t> 3</a:t>
            </a:r>
          </a:p>
          <a:p>
            <a:r>
              <a:rPr lang="en-US" sz="4500" dirty="0" err="1"/>
              <a:t>Cómo</a:t>
            </a:r>
            <a:r>
              <a:rPr lang="en-US" sz="4500" dirty="0"/>
              <a:t> </a:t>
            </a:r>
            <a:r>
              <a:rPr lang="en-US" sz="4500" dirty="0" err="1"/>
              <a:t>preguntar</a:t>
            </a:r>
            <a:r>
              <a:rPr lang="en-US" sz="4500" dirty="0"/>
              <a:t> por sitios </a:t>
            </a:r>
            <a:r>
              <a:rPr lang="en-US" sz="4500" dirty="0" err="1"/>
              <a:t>en</a:t>
            </a:r>
            <a:r>
              <a:rPr lang="en-US" sz="4500" dirty="0"/>
              <a:t> </a:t>
            </a:r>
            <a:r>
              <a:rPr lang="en-US" sz="4500" dirty="0" err="1"/>
              <a:t>el</a:t>
            </a:r>
            <a:r>
              <a:rPr lang="en-US" sz="4500" dirty="0"/>
              <a:t> </a:t>
            </a:r>
            <a:r>
              <a:rPr lang="en-US" sz="4500" dirty="0" err="1"/>
              <a:t>vecindario</a:t>
            </a:r>
            <a:endParaRPr lang="en-US" sz="4500" dirty="0"/>
          </a:p>
          <a:p>
            <a:endParaRPr lang="en-US" sz="4500" dirty="0"/>
          </a:p>
          <a:p>
            <a:r>
              <a:rPr lang="en-US" sz="4100" dirty="0" err="1"/>
              <a:t>Vocabulario</a:t>
            </a:r>
            <a:r>
              <a:rPr lang="en-US" sz="4100" dirty="0"/>
              <a:t>: </a:t>
            </a:r>
            <a:r>
              <a:rPr lang="en-US" sz="4100" dirty="0" err="1"/>
              <a:t>Lugares</a:t>
            </a:r>
            <a:r>
              <a:rPr lang="en-US" sz="4100" dirty="0"/>
              <a:t> o sitios</a:t>
            </a:r>
          </a:p>
          <a:p>
            <a:r>
              <a:rPr lang="en-US" sz="4100" dirty="0" err="1"/>
              <a:t>Gramática</a:t>
            </a:r>
            <a:r>
              <a:rPr lang="en-US" sz="4100" dirty="0"/>
              <a:t>: </a:t>
            </a:r>
            <a:r>
              <a:rPr lang="en-US" sz="4100" dirty="0" err="1"/>
              <a:t>preguntas</a:t>
            </a:r>
            <a:r>
              <a:rPr lang="en-US" sz="4100" dirty="0"/>
              <a:t> </a:t>
            </a:r>
            <a:r>
              <a:rPr lang="en-US" sz="4100" dirty="0" err="1"/>
              <a:t>usando</a:t>
            </a:r>
            <a:r>
              <a:rPr lang="en-US" sz="4100" dirty="0"/>
              <a:t> </a:t>
            </a:r>
            <a:r>
              <a:rPr lang="en-US" sz="4100" dirty="0" err="1"/>
              <a:t>Dónde</a:t>
            </a:r>
            <a:r>
              <a:rPr lang="en-US" sz="4100" dirty="0"/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C41B4D-F816-4FE2-BDEF-EA6FC6809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571381"/>
            <a:ext cx="10364646" cy="6087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D5B663-FF6B-4BAE-9E3F-583A8181E56B}"/>
              </a:ext>
            </a:extLst>
          </p:cNvPr>
          <p:cNvSpPr txBox="1"/>
          <p:nvPr/>
        </p:nvSpPr>
        <p:spPr>
          <a:xfrm>
            <a:off x="9513638" y="3245712"/>
            <a:ext cx="153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Río Guayas</a:t>
            </a:r>
          </a:p>
        </p:txBody>
      </p:sp>
    </p:spTree>
    <p:extLst>
      <p:ext uri="{BB962C8B-B14F-4D97-AF65-F5344CB8AC3E}">
        <p14:creationId xmlns:p14="http://schemas.microsoft.com/office/powerpoint/2010/main" val="390298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01350-AF12-4CF9-B209-3AC5C87F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práctico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7D6D0E-992C-493D-B64C-309A4165B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Gobernación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Correos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Parrillada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Parada de bus</a:t>
            </a:r>
          </a:p>
          <a:p>
            <a:pPr marL="0" indent="0">
              <a:buNone/>
            </a:pPr>
            <a:r>
              <a:rPr lang="en-US" dirty="0"/>
              <a:t>Tienda / </a:t>
            </a:r>
            <a:r>
              <a:rPr lang="en-US" dirty="0" err="1"/>
              <a:t>Almacén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Plaza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7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25FEA-49FC-4BE6-9900-2C88008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030" y="365125"/>
            <a:ext cx="3311769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500" dirty="0" err="1"/>
              <a:t>Vocabulario</a:t>
            </a:r>
            <a:r>
              <a:rPr lang="en-US" sz="3500" dirty="0"/>
              <a:t>: sitios </a:t>
            </a:r>
            <a:r>
              <a:rPr lang="en-US" sz="3500" dirty="0" err="1"/>
              <a:t>en</a:t>
            </a:r>
            <a:r>
              <a:rPr lang="en-US" sz="3500" dirty="0"/>
              <a:t> </a:t>
            </a:r>
            <a:r>
              <a:rPr lang="en-US" sz="3500" dirty="0" err="1"/>
              <a:t>el</a:t>
            </a:r>
            <a:r>
              <a:rPr lang="en-US" sz="3500" dirty="0"/>
              <a:t> </a:t>
            </a:r>
            <a:r>
              <a:rPr lang="en-US" sz="3500" dirty="0" err="1"/>
              <a:t>vecindario</a:t>
            </a:r>
            <a:endParaRPr lang="en-US" sz="35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49565-2E5C-41E5-BE64-63CAF6B8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Ranking de los bancos más grandes de América Latina por el monto de sus  activos | ECONOMIA | GESTIÓN">
            <a:extLst>
              <a:ext uri="{FF2B5EF4-FFF2-40B4-BE49-F238E27FC236}">
                <a16:creationId xmlns:a16="http://schemas.microsoft.com/office/drawing/2014/main" id="{716C52F4-AF53-46CE-B350-FD7C2F2B4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5059" r="14749" b="24669"/>
          <a:stretch/>
        </p:blipFill>
        <p:spPr bwMode="auto">
          <a:xfrm>
            <a:off x="167772" y="350657"/>
            <a:ext cx="7751359" cy="36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AA300B-3112-4EF0-8A68-501FADD3A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83" r="52035" b="19302"/>
          <a:stretch/>
        </p:blipFill>
        <p:spPr>
          <a:xfrm>
            <a:off x="404488" y="4038817"/>
            <a:ext cx="3591448" cy="25853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9C8886-769F-41EF-AE59-D628BE74B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28" t="3354"/>
          <a:stretch/>
        </p:blipFill>
        <p:spPr>
          <a:xfrm>
            <a:off x="7872828" y="2118354"/>
            <a:ext cx="3689346" cy="42627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8DFD23-0BD6-4E46-8AC8-E93A3D8DE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8"/>
          <a:stretch/>
        </p:blipFill>
        <p:spPr>
          <a:xfrm>
            <a:off x="4090875" y="3895400"/>
            <a:ext cx="3781953" cy="26898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553868F-661A-4EFA-AAAD-4E5C840A4D63}"/>
              </a:ext>
            </a:extLst>
          </p:cNvPr>
          <p:cNvSpPr txBox="1"/>
          <p:nvPr/>
        </p:nvSpPr>
        <p:spPr>
          <a:xfrm>
            <a:off x="167772" y="364459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1.banco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A2733F9-77F9-4036-9A07-930000584B7C}"/>
              </a:ext>
            </a:extLst>
          </p:cNvPr>
          <p:cNvSpPr txBox="1"/>
          <p:nvPr/>
        </p:nvSpPr>
        <p:spPr>
          <a:xfrm>
            <a:off x="7914587" y="6021317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2.farmacia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E30A56-582F-4F26-A049-1218C9CA1665}"/>
              </a:ext>
            </a:extLst>
          </p:cNvPr>
          <p:cNvSpPr txBox="1"/>
          <p:nvPr/>
        </p:nvSpPr>
        <p:spPr>
          <a:xfrm>
            <a:off x="294675" y="3669485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3. </a:t>
            </a:r>
            <a:r>
              <a:rPr lang="en-US" dirty="0" err="1"/>
              <a:t>restaurante</a:t>
            </a:r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8A9384-F012-438F-B215-ADBDE91C83D9}"/>
              </a:ext>
            </a:extLst>
          </p:cNvPr>
          <p:cNvSpPr txBox="1"/>
          <p:nvPr/>
        </p:nvSpPr>
        <p:spPr>
          <a:xfrm>
            <a:off x="4105749" y="6215903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4. </a:t>
            </a:r>
            <a:r>
              <a:rPr lang="en-US" dirty="0" err="1"/>
              <a:t>librería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6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11ECBC-B50E-4642-B9D0-AEFF18E751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4" t="8461"/>
          <a:stretch/>
        </p:blipFill>
        <p:spPr>
          <a:xfrm>
            <a:off x="838200" y="1031630"/>
            <a:ext cx="3763954" cy="23257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806B12-C2D9-45C9-AAA5-7BBE4ECD0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9" b="3431"/>
          <a:stretch/>
        </p:blipFill>
        <p:spPr>
          <a:xfrm>
            <a:off x="7468248" y="468924"/>
            <a:ext cx="2972215" cy="3008116"/>
          </a:xfrm>
          <a:prstGeom prst="rect">
            <a:avLst/>
          </a:prstGeom>
        </p:spPr>
      </p:pic>
      <p:pic>
        <p:nvPicPr>
          <p:cNvPr id="2050" name="Picture 2" descr="La calidad de la gasolina barata de hipemercado: mitos | Diariomotor">
            <a:extLst>
              <a:ext uri="{FF2B5EF4-FFF2-40B4-BE49-F238E27FC236}">
                <a16:creationId xmlns:a16="http://schemas.microsoft.com/office/drawing/2014/main" id="{6625B836-22E3-4D9E-96C8-4A546EBD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99" y="3920799"/>
            <a:ext cx="4904356" cy="223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C64B01-FB6E-44D8-A167-7800BAA97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722" y="3813819"/>
            <a:ext cx="3162741" cy="26673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88AF28-B9B7-4812-A7A8-B1A92D81D147}"/>
              </a:ext>
            </a:extLst>
          </p:cNvPr>
          <p:cNvSpPr txBox="1"/>
          <p:nvPr/>
        </p:nvSpPr>
        <p:spPr>
          <a:xfrm>
            <a:off x="6993879" y="6144411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8. </a:t>
            </a:r>
            <a:r>
              <a:rPr lang="en-US" dirty="0" err="1"/>
              <a:t>agencia</a:t>
            </a:r>
            <a:r>
              <a:rPr lang="en-US" dirty="0"/>
              <a:t> de </a:t>
            </a:r>
            <a:r>
              <a:rPr lang="en-US" dirty="0" err="1"/>
              <a:t>viajes</a:t>
            </a:r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DBFFA9-BF91-4CAB-AC55-DF6C549978A1}"/>
              </a:ext>
            </a:extLst>
          </p:cNvPr>
          <p:cNvSpPr txBox="1"/>
          <p:nvPr/>
        </p:nvSpPr>
        <p:spPr>
          <a:xfrm>
            <a:off x="6993879" y="3175432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7. </a:t>
            </a:r>
            <a:r>
              <a:rPr lang="en-US" dirty="0" err="1"/>
              <a:t>estación</a:t>
            </a:r>
            <a:r>
              <a:rPr lang="en-US" dirty="0"/>
              <a:t> de </a:t>
            </a:r>
            <a:r>
              <a:rPr lang="en-US" dirty="0" err="1"/>
              <a:t>policía</a:t>
            </a: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149D5D-248E-4E1B-8B7B-A8F8D2401E98}"/>
              </a:ext>
            </a:extLst>
          </p:cNvPr>
          <p:cNvSpPr txBox="1"/>
          <p:nvPr/>
        </p:nvSpPr>
        <p:spPr>
          <a:xfrm>
            <a:off x="908538" y="6127943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6. </a:t>
            </a:r>
            <a:r>
              <a:rPr lang="en-US" dirty="0" err="1"/>
              <a:t>gasolinera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C3E2216-AFA5-4D6D-97EF-260F3167D532}"/>
              </a:ext>
            </a:extLst>
          </p:cNvPr>
          <p:cNvSpPr txBox="1"/>
          <p:nvPr/>
        </p:nvSpPr>
        <p:spPr>
          <a:xfrm>
            <a:off x="878637" y="3109360"/>
            <a:ext cx="34465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5. super mercado</a:t>
            </a:r>
          </a:p>
        </p:txBody>
      </p:sp>
    </p:spTree>
    <p:extLst>
      <p:ext uri="{BB962C8B-B14F-4D97-AF65-F5344CB8AC3E}">
        <p14:creationId xmlns:p14="http://schemas.microsoft.com/office/powerpoint/2010/main" val="402448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fo Museo Nacional del Banco Central Quito Ecuador">
            <a:extLst>
              <a:ext uri="{FF2B5EF4-FFF2-40B4-BE49-F238E27FC236}">
                <a16:creationId xmlns:a16="http://schemas.microsoft.com/office/drawing/2014/main" id="{3E0240CA-FCAB-492E-A4D0-E5954F3F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1" y="681036"/>
            <a:ext cx="4296585" cy="32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310D30-5B45-48A8-A138-DCE7147E5E6D}"/>
              </a:ext>
            </a:extLst>
          </p:cNvPr>
          <p:cNvSpPr txBox="1"/>
          <p:nvPr/>
        </p:nvSpPr>
        <p:spPr>
          <a:xfrm>
            <a:off x="1390249" y="4254655"/>
            <a:ext cx="3446584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9. </a:t>
            </a:r>
            <a:r>
              <a:rPr lang="en-US" sz="2300" dirty="0" err="1"/>
              <a:t>museo</a:t>
            </a:r>
            <a:endParaRPr lang="en-US" sz="2300" dirty="0"/>
          </a:p>
        </p:txBody>
      </p:sp>
      <p:pic>
        <p:nvPicPr>
          <p:cNvPr id="3076" name="Picture 4" descr="Existen instalados 1,3 millones de sensores para estacionamiento  inteligente – Signals IoT">
            <a:extLst>
              <a:ext uri="{FF2B5EF4-FFF2-40B4-BE49-F238E27FC236}">
                <a16:creationId xmlns:a16="http://schemas.microsoft.com/office/drawing/2014/main" id="{BF44BDB6-FCEB-4B07-8BF9-15FFA1ACEE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92" y="336648"/>
            <a:ext cx="5048892" cy="37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ED6F505-D591-4808-8C5B-A2F0CED1D2BF}"/>
              </a:ext>
            </a:extLst>
          </p:cNvPr>
          <p:cNvSpPr txBox="1"/>
          <p:nvPr/>
        </p:nvSpPr>
        <p:spPr>
          <a:xfrm>
            <a:off x="5950526" y="4439120"/>
            <a:ext cx="3446584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10. </a:t>
            </a:r>
            <a:r>
              <a:rPr lang="en-US" sz="2300" dirty="0" err="1"/>
              <a:t>Estacionamiento</a:t>
            </a:r>
            <a:endParaRPr lang="en-US" sz="2300" dirty="0"/>
          </a:p>
          <a:p>
            <a:pPr algn="ctr"/>
            <a:r>
              <a:rPr lang="en-US" sz="2300" dirty="0" err="1"/>
              <a:t>parqueo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4679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9BD485-4F58-4DF3-90C7-1993F89B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2" y="1420718"/>
            <a:ext cx="2758364" cy="37286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AE1FE5-C329-4E08-98AA-481976D89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857" y="1488072"/>
            <a:ext cx="5915527" cy="372869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8DB8123-350C-475F-BB42-6051125634B7}"/>
              </a:ext>
            </a:extLst>
          </p:cNvPr>
          <p:cNvSpPr txBox="1"/>
          <p:nvPr/>
        </p:nvSpPr>
        <p:spPr>
          <a:xfrm>
            <a:off x="903852" y="5216769"/>
            <a:ext cx="2404229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1. </a:t>
            </a:r>
            <a:r>
              <a:rPr lang="en-US" sz="2300" dirty="0" err="1"/>
              <a:t>cruzar</a:t>
            </a:r>
            <a:r>
              <a:rPr lang="en-US" sz="2300" dirty="0"/>
              <a:t> la </a:t>
            </a:r>
            <a:r>
              <a:rPr lang="en-US" sz="2300" dirty="0" err="1"/>
              <a:t>calle</a:t>
            </a:r>
            <a:endParaRPr lang="en-US" sz="23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1E65AB-DFFC-4BC4-8A4D-C149216789F2}"/>
              </a:ext>
            </a:extLst>
          </p:cNvPr>
          <p:cNvSpPr txBox="1"/>
          <p:nvPr/>
        </p:nvSpPr>
        <p:spPr>
          <a:xfrm>
            <a:off x="4097191" y="5375212"/>
            <a:ext cx="2404229" cy="7540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2. </a:t>
            </a:r>
            <a:r>
              <a:rPr lang="en-US" sz="2300" dirty="0" err="1"/>
              <a:t>ir</a:t>
            </a:r>
            <a:r>
              <a:rPr lang="en-US" sz="2300" dirty="0"/>
              <a:t> recto</a:t>
            </a:r>
          </a:p>
          <a:p>
            <a:pPr algn="ctr"/>
            <a:endParaRPr lang="en-U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0E9946-3AE1-49F0-BAAB-FF607525224B}"/>
              </a:ext>
            </a:extLst>
          </p:cNvPr>
          <p:cNvSpPr txBox="1"/>
          <p:nvPr/>
        </p:nvSpPr>
        <p:spPr>
          <a:xfrm>
            <a:off x="7050196" y="5369928"/>
            <a:ext cx="2797188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3. </a:t>
            </a:r>
            <a:r>
              <a:rPr lang="en-US" sz="2300" dirty="0" err="1"/>
              <a:t>girar</a:t>
            </a:r>
            <a:r>
              <a:rPr lang="en-US" sz="2300" dirty="0"/>
              <a:t> </a:t>
            </a:r>
            <a:r>
              <a:rPr lang="en-US" sz="2300" dirty="0" err="1"/>
              <a:t>en</a:t>
            </a:r>
            <a:r>
              <a:rPr lang="en-US" sz="2300" dirty="0"/>
              <a:t> la </a:t>
            </a:r>
            <a:r>
              <a:rPr lang="en-US" sz="2300" dirty="0" err="1"/>
              <a:t>esquina</a:t>
            </a:r>
            <a:endParaRPr lang="en-US" sz="2300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8473BF51-AA2D-478E-B8FD-DB91E3B2CCE7}"/>
              </a:ext>
            </a:extLst>
          </p:cNvPr>
          <p:cNvCxnSpPr/>
          <p:nvPr/>
        </p:nvCxnSpPr>
        <p:spPr>
          <a:xfrm flipV="1">
            <a:off x="8991599" y="2520461"/>
            <a:ext cx="855785" cy="1406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7066D8-785B-40DA-96F2-542D891D25CF}"/>
              </a:ext>
            </a:extLst>
          </p:cNvPr>
          <p:cNvSpPr txBox="1"/>
          <p:nvPr/>
        </p:nvSpPr>
        <p:spPr>
          <a:xfrm>
            <a:off x="9179169" y="3061929"/>
            <a:ext cx="2797188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err="1"/>
              <a:t>calle</a:t>
            </a:r>
            <a:r>
              <a:rPr lang="en-US" sz="2300" dirty="0"/>
              <a:t> / street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49352E-B554-4EDD-A876-9D7379A23CB3}"/>
              </a:ext>
            </a:extLst>
          </p:cNvPr>
          <p:cNvSpPr txBox="1"/>
          <p:nvPr/>
        </p:nvSpPr>
        <p:spPr>
          <a:xfrm rot="20425937">
            <a:off x="8638556" y="1420975"/>
            <a:ext cx="2797188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err="1"/>
              <a:t>esquina</a:t>
            </a:r>
            <a:r>
              <a:rPr lang="en-US" sz="2300" dirty="0"/>
              <a:t> / corner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85FB034-0FAD-478D-A4CD-087A60F3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042" y="130859"/>
            <a:ext cx="5785338" cy="106409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500" dirty="0" err="1"/>
              <a:t>Vocabulario</a:t>
            </a:r>
            <a:r>
              <a:rPr lang="en-US" sz="3500" dirty="0"/>
              <a:t>: </a:t>
            </a:r>
            <a:r>
              <a:rPr lang="en-US" sz="3500" dirty="0" err="1"/>
              <a:t>dar</a:t>
            </a:r>
            <a:r>
              <a:rPr lang="en-US" sz="3500" dirty="0"/>
              <a:t> </a:t>
            </a:r>
            <a:r>
              <a:rPr lang="en-US" sz="3500" dirty="0" err="1"/>
              <a:t>direcciones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0943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35F5DF-80E6-4D4E-8F63-DB0FAA52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9" y="470633"/>
            <a:ext cx="2607457" cy="53569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EC260E-74A3-4DC1-BA95-84FB2B54DE14}"/>
              </a:ext>
            </a:extLst>
          </p:cNvPr>
          <p:cNvSpPr txBox="1"/>
          <p:nvPr/>
        </p:nvSpPr>
        <p:spPr>
          <a:xfrm>
            <a:off x="626401" y="2467708"/>
            <a:ext cx="2404229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4. a la </a:t>
            </a:r>
            <a:r>
              <a:rPr lang="en-US" sz="2300" dirty="0" err="1"/>
              <a:t>derecha</a:t>
            </a:r>
            <a:endParaRPr lang="en-US" sz="2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9FC9A-70DB-4A89-BD4A-CFE1E5F07889}"/>
              </a:ext>
            </a:extLst>
          </p:cNvPr>
          <p:cNvSpPr txBox="1"/>
          <p:nvPr/>
        </p:nvSpPr>
        <p:spPr>
          <a:xfrm>
            <a:off x="510882" y="4981286"/>
            <a:ext cx="27261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5. a la </a:t>
            </a:r>
            <a:r>
              <a:rPr lang="en-US" sz="2400" dirty="0" err="1"/>
              <a:t>izquierda</a:t>
            </a:r>
            <a:endParaRPr lang="en-US" sz="2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F9F339A-AC3D-4E18-A0D0-EA70CFE52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6"/>
          <a:stretch/>
        </p:blipFill>
        <p:spPr>
          <a:xfrm>
            <a:off x="4349261" y="156722"/>
            <a:ext cx="6194488" cy="313416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094916-CA57-4DD5-9F78-A95CF1A9D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61"/>
          <a:stretch/>
        </p:blipFill>
        <p:spPr>
          <a:xfrm>
            <a:off x="6677449" y="3567116"/>
            <a:ext cx="3310613" cy="313416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8F80C59-3D3A-42B4-ABE6-E675A8309DF7}"/>
              </a:ext>
            </a:extLst>
          </p:cNvPr>
          <p:cNvSpPr txBox="1"/>
          <p:nvPr/>
        </p:nvSpPr>
        <p:spPr>
          <a:xfrm>
            <a:off x="4665786" y="779584"/>
            <a:ext cx="1570892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 err="1"/>
              <a:t>Librería</a:t>
            </a:r>
            <a:endParaRPr lang="en-US" sz="23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8D87EC-CD93-4015-9843-CDF13EE288E0}"/>
              </a:ext>
            </a:extLst>
          </p:cNvPr>
          <p:cNvSpPr txBox="1"/>
          <p:nvPr/>
        </p:nvSpPr>
        <p:spPr>
          <a:xfrm>
            <a:off x="8417170" y="556446"/>
            <a:ext cx="1570892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banco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B8687D-0AC3-4EB5-A6B1-E249670C109C}"/>
              </a:ext>
            </a:extLst>
          </p:cNvPr>
          <p:cNvSpPr txBox="1"/>
          <p:nvPr/>
        </p:nvSpPr>
        <p:spPr>
          <a:xfrm>
            <a:off x="8042031" y="4120262"/>
            <a:ext cx="1570892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banco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C9F72EA-5788-4DA7-B44B-B8C4A5814606}"/>
              </a:ext>
            </a:extLst>
          </p:cNvPr>
          <p:cNvSpPr txBox="1"/>
          <p:nvPr/>
        </p:nvSpPr>
        <p:spPr>
          <a:xfrm>
            <a:off x="5928526" y="2913984"/>
            <a:ext cx="4059536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6. entre la </a:t>
            </a:r>
            <a:r>
              <a:rPr lang="en-US" sz="2300" dirty="0" err="1"/>
              <a:t>librería</a:t>
            </a:r>
            <a:r>
              <a:rPr lang="en-US" sz="2300" dirty="0"/>
              <a:t> y </a:t>
            </a:r>
            <a:r>
              <a:rPr lang="en-US" sz="2300" dirty="0" err="1"/>
              <a:t>el</a:t>
            </a:r>
            <a:r>
              <a:rPr lang="en-US" sz="2300" dirty="0"/>
              <a:t> banco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980EB7-451E-42E5-B1C2-73DECCB3C456}"/>
              </a:ext>
            </a:extLst>
          </p:cNvPr>
          <p:cNvSpPr txBox="1"/>
          <p:nvPr/>
        </p:nvSpPr>
        <p:spPr>
          <a:xfrm>
            <a:off x="6387402" y="6225694"/>
            <a:ext cx="4059536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8. a </a:t>
            </a:r>
            <a:r>
              <a:rPr lang="en-US" sz="2300" dirty="0" err="1"/>
              <a:t>lado</a:t>
            </a:r>
            <a:r>
              <a:rPr lang="en-US" sz="2300" dirty="0"/>
              <a:t> de</a:t>
            </a:r>
          </a:p>
        </p:txBody>
      </p:sp>
    </p:spTree>
    <p:extLst>
      <p:ext uri="{BB962C8B-B14F-4D97-AF65-F5344CB8AC3E}">
        <p14:creationId xmlns:p14="http://schemas.microsoft.com/office/powerpoint/2010/main" val="13416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C4DC2EE-BA24-472E-B18A-2C689D309885}"/>
              </a:ext>
            </a:extLst>
          </p:cNvPr>
          <p:cNvSpPr txBox="1"/>
          <p:nvPr/>
        </p:nvSpPr>
        <p:spPr>
          <a:xfrm>
            <a:off x="586153" y="383472"/>
            <a:ext cx="6166339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dirty="0"/>
              <a:t>GRAMÁTICA:¿</a:t>
            </a:r>
            <a:r>
              <a:rPr lang="en-US" sz="2500" b="1" dirty="0" err="1"/>
              <a:t>Dónde</a:t>
            </a:r>
            <a:r>
              <a:rPr lang="en-US" sz="2500" b="1" dirty="0"/>
              <a:t> hay (un/una) ______?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7394FD-5038-41B6-9360-E7EEF30ACF00}"/>
              </a:ext>
            </a:extLst>
          </p:cNvPr>
          <p:cNvSpPr txBox="1"/>
          <p:nvPr/>
        </p:nvSpPr>
        <p:spPr>
          <a:xfrm>
            <a:off x="2543908" y="1437294"/>
            <a:ext cx="5298831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¿</a:t>
            </a:r>
            <a:r>
              <a:rPr lang="en-US" sz="2200" b="1" dirty="0" err="1"/>
              <a:t>Dónde</a:t>
            </a:r>
            <a:r>
              <a:rPr lang="en-US" sz="2200" b="1" dirty="0"/>
              <a:t> hay </a:t>
            </a:r>
            <a:r>
              <a:rPr lang="en-US" sz="2200" b="1" dirty="0">
                <a:solidFill>
                  <a:srgbClr val="FF0000"/>
                </a:solidFill>
              </a:rPr>
              <a:t>una </a:t>
            </a:r>
            <a:r>
              <a:rPr lang="en-US" sz="2200" b="1" dirty="0" err="1">
                <a:solidFill>
                  <a:srgbClr val="FF0000"/>
                </a:solidFill>
              </a:rPr>
              <a:t>librería</a:t>
            </a:r>
            <a:r>
              <a:rPr lang="en-US" sz="2200" b="1" dirty="0"/>
              <a:t>?</a:t>
            </a:r>
          </a:p>
          <a:p>
            <a:endParaRPr lang="en-US" sz="2200" dirty="0"/>
          </a:p>
          <a:p>
            <a:r>
              <a:rPr lang="en-US" sz="2200" dirty="0"/>
              <a:t>La </a:t>
            </a:r>
            <a:r>
              <a:rPr lang="en-US" sz="2200" dirty="0" err="1"/>
              <a:t>librería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está</a:t>
            </a:r>
            <a:r>
              <a:rPr lang="en-US" sz="2200" dirty="0"/>
              <a:t> al </a:t>
            </a:r>
            <a:r>
              <a:rPr lang="en-US" sz="2200" dirty="0" err="1"/>
              <a:t>cruzar</a:t>
            </a:r>
            <a:r>
              <a:rPr lang="en-US" sz="2200" dirty="0"/>
              <a:t> la </a:t>
            </a:r>
            <a:r>
              <a:rPr lang="en-US" sz="2200" dirty="0" err="1"/>
              <a:t>calle</a:t>
            </a:r>
            <a:endParaRPr lang="en-US" sz="22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328BE25-8E5A-4460-BA53-58EA29847951}"/>
              </a:ext>
            </a:extLst>
          </p:cNvPr>
          <p:cNvSpPr txBox="1"/>
          <p:nvPr/>
        </p:nvSpPr>
        <p:spPr>
          <a:xfrm>
            <a:off x="2543907" y="3008746"/>
            <a:ext cx="5720863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¿</a:t>
            </a:r>
            <a:r>
              <a:rPr lang="en-US" sz="2200" b="1" dirty="0" err="1"/>
              <a:t>Dónde</a:t>
            </a:r>
            <a:r>
              <a:rPr lang="en-US" sz="2200" b="1" dirty="0"/>
              <a:t> hay </a:t>
            </a:r>
            <a:r>
              <a:rPr lang="en-US" sz="2200" b="1" dirty="0">
                <a:solidFill>
                  <a:srgbClr val="FF0000"/>
                </a:solidFill>
              </a:rPr>
              <a:t>un </a:t>
            </a:r>
            <a:r>
              <a:rPr lang="en-US" sz="2200" b="1" dirty="0" err="1">
                <a:solidFill>
                  <a:srgbClr val="FF0000"/>
                </a:solidFill>
              </a:rPr>
              <a:t>supermercado</a:t>
            </a:r>
            <a:r>
              <a:rPr lang="en-US" sz="2200" b="1" dirty="0"/>
              <a:t>?</a:t>
            </a:r>
          </a:p>
          <a:p>
            <a:endParaRPr lang="en-US" sz="2200" dirty="0"/>
          </a:p>
          <a:p>
            <a:r>
              <a:rPr lang="en-US" sz="2200" dirty="0"/>
              <a:t>El </a:t>
            </a:r>
            <a:r>
              <a:rPr lang="en-US" sz="2200" dirty="0" err="1"/>
              <a:t>supermercado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está</a:t>
            </a:r>
            <a:r>
              <a:rPr lang="en-US" sz="2200" dirty="0"/>
              <a:t> al </a:t>
            </a:r>
            <a:r>
              <a:rPr lang="en-US" sz="2200" dirty="0" err="1"/>
              <a:t>girar</a:t>
            </a:r>
            <a:r>
              <a:rPr lang="en-US" sz="2200" dirty="0"/>
              <a:t> la </a:t>
            </a:r>
            <a:r>
              <a:rPr lang="en-US" sz="2200" dirty="0" err="1"/>
              <a:t>esquina</a:t>
            </a:r>
            <a:endParaRPr lang="en-US" sz="2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3821D89-6B81-49E1-A025-F788629EC564}"/>
              </a:ext>
            </a:extLst>
          </p:cNvPr>
          <p:cNvSpPr txBox="1"/>
          <p:nvPr/>
        </p:nvSpPr>
        <p:spPr>
          <a:xfrm>
            <a:off x="2543907" y="4580198"/>
            <a:ext cx="5720863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¿</a:t>
            </a:r>
            <a:r>
              <a:rPr lang="en-US" sz="2200" b="1" dirty="0" err="1"/>
              <a:t>Dónde</a:t>
            </a:r>
            <a:r>
              <a:rPr lang="en-US" sz="2200" b="1" dirty="0"/>
              <a:t> hay </a:t>
            </a:r>
            <a:r>
              <a:rPr lang="en-US" sz="2200" b="1" dirty="0">
                <a:solidFill>
                  <a:srgbClr val="FF0000"/>
                </a:solidFill>
              </a:rPr>
              <a:t>un </a:t>
            </a:r>
            <a:r>
              <a:rPr lang="en-US" sz="2200" b="1" dirty="0" err="1">
                <a:solidFill>
                  <a:srgbClr val="FF0000"/>
                </a:solidFill>
              </a:rPr>
              <a:t>museo</a:t>
            </a:r>
            <a:r>
              <a:rPr lang="en-US" sz="2200" b="1" dirty="0"/>
              <a:t>?</a:t>
            </a:r>
          </a:p>
          <a:p>
            <a:endParaRPr lang="en-US" sz="2200" dirty="0"/>
          </a:p>
          <a:p>
            <a:r>
              <a:rPr lang="en-US" sz="2200" dirty="0"/>
              <a:t>El </a:t>
            </a:r>
            <a:r>
              <a:rPr lang="en-US" sz="2200" dirty="0" err="1"/>
              <a:t>museo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está</a:t>
            </a:r>
            <a:r>
              <a:rPr lang="en-US" sz="2200" dirty="0"/>
              <a:t> a la </a:t>
            </a:r>
            <a:r>
              <a:rPr lang="en-US" sz="2200" dirty="0" err="1"/>
              <a:t>derecha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7949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EEB2EA-70D3-4008-B953-6CEB3CA11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78"/>
            <a:ext cx="7389075" cy="552172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4B46B9-EE48-43F6-8CAE-02102B25852B}"/>
              </a:ext>
            </a:extLst>
          </p:cNvPr>
          <p:cNvSpPr txBox="1"/>
          <p:nvPr/>
        </p:nvSpPr>
        <p:spPr>
          <a:xfrm>
            <a:off x="7389075" y="1015263"/>
            <a:ext cx="4802925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1. ¿Hay una </a:t>
            </a:r>
            <a:r>
              <a:rPr lang="en-US" sz="2200" b="1" dirty="0" err="1"/>
              <a:t>gasolinera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la </a:t>
            </a:r>
            <a:r>
              <a:rPr lang="en-US" sz="2200" b="1" dirty="0" err="1"/>
              <a:t>calle</a:t>
            </a:r>
            <a:r>
              <a:rPr lang="en-US" sz="2200" b="1" dirty="0"/>
              <a:t> del Mar?  </a:t>
            </a:r>
            <a:r>
              <a:rPr lang="en-US" sz="2200" dirty="0" err="1"/>
              <a:t>Sí</a:t>
            </a:r>
            <a:r>
              <a:rPr lang="en-US" sz="2200" dirty="0"/>
              <a:t> / No hay una </a:t>
            </a:r>
            <a:r>
              <a:rPr lang="en-US" sz="2200" dirty="0" err="1"/>
              <a:t>gasolinera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la </a:t>
            </a:r>
            <a:r>
              <a:rPr lang="en-US" sz="2200" dirty="0" err="1"/>
              <a:t>calle</a:t>
            </a:r>
            <a:r>
              <a:rPr lang="en-US" sz="2200" dirty="0"/>
              <a:t> del mar.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46A43-DEB1-412E-A503-D0454F75D3FF}"/>
              </a:ext>
            </a:extLst>
          </p:cNvPr>
          <p:cNvSpPr txBox="1"/>
          <p:nvPr/>
        </p:nvSpPr>
        <p:spPr>
          <a:xfrm>
            <a:off x="7389075" y="2322386"/>
            <a:ext cx="480292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2. ¿Hay un super mercado </a:t>
            </a:r>
            <a:r>
              <a:rPr lang="en-US" sz="2200" b="1" dirty="0" err="1"/>
              <a:t>en</a:t>
            </a:r>
            <a:r>
              <a:rPr lang="en-US" sz="2200" b="1" dirty="0"/>
              <a:t> la Avenida Lugo?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EB7D08-E506-4D46-A083-9D0C899D6832}"/>
              </a:ext>
            </a:extLst>
          </p:cNvPr>
          <p:cNvSpPr txBox="1"/>
          <p:nvPr/>
        </p:nvSpPr>
        <p:spPr>
          <a:xfrm>
            <a:off x="7389072" y="3335287"/>
            <a:ext cx="480292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3. ¿Hay un </a:t>
            </a:r>
            <a:r>
              <a:rPr lang="en-US" sz="2200" b="1" dirty="0" err="1"/>
              <a:t>estacionamiento</a:t>
            </a:r>
            <a:r>
              <a:rPr lang="en-US" sz="2200" b="1" dirty="0"/>
              <a:t> </a:t>
            </a:r>
            <a:r>
              <a:rPr lang="en-US" sz="2200" b="1" dirty="0" err="1"/>
              <a:t>en</a:t>
            </a:r>
            <a:r>
              <a:rPr lang="en-US" sz="2200" b="1" dirty="0"/>
              <a:t> la Ronda Norte?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09650D-5DDB-4C4C-82F6-6FCC7EEDD5DB}"/>
              </a:ext>
            </a:extLst>
          </p:cNvPr>
          <p:cNvSpPr txBox="1"/>
          <p:nvPr/>
        </p:nvSpPr>
        <p:spPr>
          <a:xfrm>
            <a:off x="7389071" y="4396531"/>
            <a:ext cx="4802925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4. ¿Hay un banco </a:t>
            </a:r>
            <a:r>
              <a:rPr lang="en-US" sz="2200" b="1" dirty="0" err="1"/>
              <a:t>en</a:t>
            </a:r>
            <a:r>
              <a:rPr lang="en-US" sz="2200" b="1" dirty="0"/>
              <a:t> la </a:t>
            </a:r>
            <a:r>
              <a:rPr lang="en-US" sz="2200" b="1" dirty="0" err="1"/>
              <a:t>calle</a:t>
            </a:r>
            <a:r>
              <a:rPr lang="en-US" sz="2200" b="1" dirty="0"/>
              <a:t> Mayor?</a:t>
            </a:r>
          </a:p>
        </p:txBody>
      </p:sp>
    </p:spTree>
    <p:extLst>
      <p:ext uri="{BB962C8B-B14F-4D97-AF65-F5344CB8AC3E}">
        <p14:creationId xmlns:p14="http://schemas.microsoft.com/office/powerpoint/2010/main" val="141141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22F22-4461-4EFF-B435-F2468874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Tarea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7DD63-4F5A-4ED3-9A82-8A9535164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>
                <a:hlinkClick r:id="rId2"/>
              </a:rPr>
              <a:t>https://aprenderespanol.org/ejercicios/vocabulario/ciudad/direcciones-lugares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94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247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Vocabulario: sitios en el vecindario</vt:lpstr>
      <vt:lpstr>Presentación de PowerPoint</vt:lpstr>
      <vt:lpstr>Presentación de PowerPoint</vt:lpstr>
      <vt:lpstr>Vocabulario: dar direcciones</vt:lpstr>
      <vt:lpstr>Presentación de PowerPoint</vt:lpstr>
      <vt:lpstr>Presentación de PowerPoint</vt:lpstr>
      <vt:lpstr>Presentación de PowerPoint</vt:lpstr>
      <vt:lpstr>Tarea</vt:lpstr>
      <vt:lpstr>Presentación de PowerPoint</vt:lpstr>
      <vt:lpstr>Vocabulario práctico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44</cp:revision>
  <dcterms:created xsi:type="dcterms:W3CDTF">2021-06-18T05:48:23Z</dcterms:created>
  <dcterms:modified xsi:type="dcterms:W3CDTF">2021-09-22T20:02:11Z</dcterms:modified>
</cp:coreProperties>
</file>