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0" r:id="rId5"/>
    <p:sldId id="271" r:id="rId6"/>
    <p:sldId id="272" r:id="rId7"/>
    <p:sldId id="273" r:id="rId8"/>
    <p:sldId id="274" r:id="rId9"/>
    <p:sldId id="275" r:id="rId10"/>
    <p:sldId id="264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B90AD-00D4-4E35-B672-FC2A1E3C6B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756D09-702C-436C-9842-7C8F14285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D53C32-0CFA-4F91-BD4C-F5B54FAD1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070E6E-D54F-46FC-B3D7-3A506ED68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48B7D7-418A-4E43-9A69-F3A469FA2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0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7B7F6C-520D-4E22-92E8-FF771A45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C4E82F-65CE-4E8C-BD6F-1C7C4722F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A2FABE-C815-4B33-87D5-2BF7AFCE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AE1336-9DED-424C-BA27-B7192AADF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AFFE67-7989-4BF7-8753-8ED6A4653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9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7D59DD5-D827-4099-BDFF-6D3BCFAC2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83866CA-6F93-4F64-8748-ECF4F4A27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D6A584-2A63-4EDB-AF58-BAB196BF0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F946CE-451D-4B32-AE64-746653A0C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DEC443-E5D7-4E05-847F-801F617E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4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618FD-3BA5-47CE-B678-05D5AA647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97141C-9E2C-4910-B4E4-CB32B91F4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14A82-466D-4D1C-B457-67F3CAEE2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494077-7497-4412-9F21-D122E120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73D45C-521C-4B6F-BCC3-176A02C22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4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E1C934-8E6D-4C81-96F5-58723241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D57E019-20A4-41C2-95CD-9DA683ABA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DF5929-AC69-4BDE-A8F6-624EF3A3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041D81-A85C-4AA8-B845-A88D461C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99296A-5122-4C2F-8BEC-F10180DA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6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8D026-9140-4E5C-9ED3-4DFD771C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739B60-0C38-49E1-942B-408878474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4E6E6B-896F-4DBC-9F47-EC8E8FE80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8EC4CE1-E3FA-4FC4-88AD-F4313157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1D94A8-D9E5-4E98-88D8-DE5A81E4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5F1710-9E76-4E87-B73B-9B94DBBDF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4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B959F-14AD-4FA0-8C21-4B8DF8F7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82CC1B-A69D-494E-AE08-284FD8A8A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994B3C-B526-4CC5-B623-4E4C50825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6B42F20-281C-4962-BCEE-D12EEA297C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B51D53-C369-4C6B-94B6-D202BF0EBE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5DCF78E-125B-49DD-9363-B828F7F31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974277-6C32-4626-A495-C3CB46ED5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30BE6F0-EB46-47C2-8BED-560F5E00C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5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E432FB-D92B-4615-8B9E-F229A2A1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7A0FA8-4E47-445F-83A3-D0D8304AD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77EF42-4CE4-424D-88D8-502D25DB7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A221DC6-A251-4E8A-AD6C-A612E14E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7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4FDB718-03D1-431A-8306-B738B49A2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E569AAB-4C9F-4E12-8239-FB707EB0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8FFC24-CC6A-4A44-9BEC-6D794EE4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80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93B0B-8158-4A92-8BD1-94B7D96D7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123415-DF5E-4032-ABC8-166BF3F7F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79E066-24EF-4C23-AF22-D04F6A06A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637225-6BB6-468C-B1AC-60BEEA25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33F673-74E7-43D3-B2EE-91450B81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75A325-FEF3-4F83-B76D-2E9D48C17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3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30566-1DD3-4578-AA04-47FC1887C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7417DC8-C372-4A3A-A8BC-DFFA86F00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BF135D-3C6C-4A97-A57D-B1CFC757C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363687-3EAB-4040-8800-103ABC770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81D1-5D95-4AA1-9905-3CE49F0D9EE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5901ED-15FC-4ECC-B2C1-5E6D42AF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C68971-D2DE-4CA8-87A1-9171FACD6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9CD06BE-EA8F-4303-99CC-B90F9821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83119A-4EA5-4242-B559-4B4C0B0FA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D480A9-3C22-495A-9217-E0186C9E48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381D1-5D95-4AA1-9905-3CE49F0D9EEF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1B98C5-FF34-4A78-9EE5-1EE7DBAA78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59A8A9-C1E7-425F-8947-9B6017F142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4294-85E9-490C-B798-B5A28A4311E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8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prenderespanol.org/ejercicios/gramatica/adjetivos/identificar-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renderespanol.org/ejercicios/gramatica/adjetivos-1/index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aprenderespanol.org/ejercicios/gramatica/adjetivos/concordanci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9A21888-FC85-4E9E-8DA9-5CC4093D42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15656" r="27721" b="43236"/>
          <a:stretch/>
        </p:blipFill>
        <p:spPr>
          <a:xfrm>
            <a:off x="8793826" y="485198"/>
            <a:ext cx="2901244" cy="175348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0D967CD-A24D-4180-84FF-B179082C6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0" y="729320"/>
            <a:ext cx="1927688" cy="1753482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993D3E13-235A-4CF9-8E86-42E031167394}"/>
              </a:ext>
            </a:extLst>
          </p:cNvPr>
          <p:cNvSpPr txBox="1">
            <a:spLocks/>
          </p:cNvSpPr>
          <p:nvPr/>
        </p:nvSpPr>
        <p:spPr>
          <a:xfrm>
            <a:off x="2424618" y="1990432"/>
            <a:ext cx="6298332" cy="33261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0000"/>
                </a:solidFill>
              </a:rPr>
              <a:t>Unidad 3 </a:t>
            </a:r>
          </a:p>
          <a:p>
            <a:r>
              <a:rPr lang="en-US" sz="4100" dirty="0"/>
              <a:t>LECCIÓN 1 La </a:t>
            </a:r>
            <a:r>
              <a:rPr lang="en-US" sz="4100" dirty="0" err="1"/>
              <a:t>familia</a:t>
            </a:r>
            <a:endParaRPr lang="en-US" sz="4100" dirty="0"/>
          </a:p>
          <a:p>
            <a:endParaRPr lang="en-US" sz="4100" dirty="0"/>
          </a:p>
          <a:p>
            <a:r>
              <a:rPr lang="en-US" sz="4100" b="1" dirty="0" err="1"/>
              <a:t>Vocabulario</a:t>
            </a:r>
            <a:r>
              <a:rPr lang="en-US" sz="4100" b="1" dirty="0"/>
              <a:t>: </a:t>
            </a:r>
          </a:p>
          <a:p>
            <a:endParaRPr lang="en-US" sz="4100" dirty="0"/>
          </a:p>
          <a:p>
            <a:r>
              <a:rPr lang="en-US" sz="4100" dirty="0" err="1"/>
              <a:t>Miembros</a:t>
            </a:r>
            <a:r>
              <a:rPr lang="en-US" sz="4100" dirty="0"/>
              <a:t> de la </a:t>
            </a:r>
            <a:r>
              <a:rPr lang="en-US" sz="4100" dirty="0" err="1"/>
              <a:t>familia</a:t>
            </a:r>
            <a:r>
              <a:rPr lang="en-US" sz="4100" dirty="0"/>
              <a:t>, </a:t>
            </a:r>
            <a:r>
              <a:rPr lang="en-US" sz="4100" dirty="0" err="1"/>
              <a:t>adjetivos</a:t>
            </a:r>
            <a:r>
              <a:rPr lang="en-US" sz="4100" dirty="0"/>
              <a:t>, </a:t>
            </a:r>
            <a:r>
              <a:rPr lang="en-US" sz="4100" dirty="0" err="1"/>
              <a:t>adjetivos</a:t>
            </a:r>
            <a:r>
              <a:rPr lang="en-US" sz="4100" dirty="0"/>
              <a:t> </a:t>
            </a:r>
            <a:r>
              <a:rPr lang="en-US" sz="4100" dirty="0" err="1"/>
              <a:t>opuestos</a:t>
            </a:r>
            <a:endParaRPr lang="en-US" sz="4100" dirty="0"/>
          </a:p>
          <a:p>
            <a:endParaRPr lang="en-US" sz="4100" dirty="0"/>
          </a:p>
          <a:p>
            <a:r>
              <a:rPr lang="en-US" sz="4100" b="1" dirty="0" err="1"/>
              <a:t>Gramática</a:t>
            </a:r>
            <a:r>
              <a:rPr lang="en-US" sz="4100" b="1" dirty="0"/>
              <a:t>: </a:t>
            </a:r>
          </a:p>
          <a:p>
            <a:r>
              <a:rPr lang="en-US" sz="4100" dirty="0" err="1"/>
              <a:t>preguntas</a:t>
            </a:r>
            <a:r>
              <a:rPr lang="en-US" sz="4100" dirty="0"/>
              <a:t> con </a:t>
            </a:r>
            <a:r>
              <a:rPr lang="en-US" sz="4100" dirty="0" err="1"/>
              <a:t>quiénes</a:t>
            </a:r>
            <a:r>
              <a:rPr lang="en-US" sz="4100" dirty="0"/>
              <a:t> son, </a:t>
            </a:r>
            <a:r>
              <a:rPr lang="en-US" sz="4100" dirty="0" err="1"/>
              <a:t>quién</a:t>
            </a:r>
            <a:r>
              <a:rPr lang="en-US" sz="4100" dirty="0"/>
              <a:t> es</a:t>
            </a:r>
          </a:p>
          <a:p>
            <a:r>
              <a:rPr lang="en-US" sz="4100" dirty="0"/>
              <a:t>Verbo </a:t>
            </a:r>
            <a:r>
              <a:rPr lang="en-US" sz="4100" dirty="0" err="1"/>
              <a:t>tener</a:t>
            </a:r>
            <a:endParaRPr lang="en-US" sz="4100" dirty="0"/>
          </a:p>
        </p:txBody>
      </p:sp>
    </p:spTree>
    <p:extLst>
      <p:ext uri="{BB962C8B-B14F-4D97-AF65-F5344CB8AC3E}">
        <p14:creationId xmlns:p14="http://schemas.microsoft.com/office/powerpoint/2010/main" val="264626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22F22-4461-4EFF-B435-F24688747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Tarea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E7DD63-4F5A-4ED3-9A82-8A9535164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C" dirty="0">
                <a:hlinkClick r:id="rId2"/>
              </a:rPr>
              <a:t>https://aprenderespanol.org/ejercicios/gramatica/adjetivos/identificar-1</a:t>
            </a: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Escribir acerca de una foto de tu familia, nombra tu relación con las personas y descríbelos.</a:t>
            </a:r>
          </a:p>
        </p:txBody>
      </p:sp>
    </p:spTree>
    <p:extLst>
      <p:ext uri="{BB962C8B-B14F-4D97-AF65-F5344CB8AC3E}">
        <p14:creationId xmlns:p14="http://schemas.microsoft.com/office/powerpoint/2010/main" val="2482694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B74079-C368-4730-B6B0-F7F3EFAE7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917" y="1462210"/>
            <a:ext cx="4048254" cy="253108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/>
              <a:t>Tengo dos </a:t>
            </a:r>
            <a:r>
              <a:rPr lang="en-US" dirty="0" err="1"/>
              <a:t>hermanos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Tengo </a:t>
            </a:r>
            <a:r>
              <a:rPr lang="en-US" dirty="0" err="1"/>
              <a:t>muchos</a:t>
            </a:r>
            <a:r>
              <a:rPr lang="en-US" dirty="0"/>
              <a:t> </a:t>
            </a:r>
            <a:r>
              <a:rPr lang="en-US" dirty="0" err="1"/>
              <a:t>sobrinos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Tienes</a:t>
            </a:r>
            <a:r>
              <a:rPr lang="en-US" dirty="0"/>
              <a:t> </a:t>
            </a:r>
            <a:r>
              <a:rPr lang="en-US" dirty="0" err="1"/>
              <a:t>muchos</a:t>
            </a:r>
            <a:r>
              <a:rPr lang="en-US" dirty="0"/>
              <a:t>  </a:t>
            </a:r>
            <a:r>
              <a:rPr lang="en-US" dirty="0" err="1"/>
              <a:t>hermanos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¿</a:t>
            </a:r>
            <a:r>
              <a:rPr lang="en-US" b="1" dirty="0" err="1">
                <a:solidFill>
                  <a:srgbClr val="FF0000"/>
                </a:solidFill>
              </a:rPr>
              <a:t>Tienes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hermanos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▷ Tener | Conjugación del verbo tener ??- Conjugar-Verbos.com">
            <a:extLst>
              <a:ext uri="{FF2B5EF4-FFF2-40B4-BE49-F238E27FC236}">
                <a16:creationId xmlns:a16="http://schemas.microsoft.com/office/drawing/2014/main" id="{A4B9E9E6-E9C8-46F1-90A9-6331A33C75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29029" r="7265" b="7523"/>
          <a:stretch/>
        </p:blipFill>
        <p:spPr bwMode="auto">
          <a:xfrm>
            <a:off x="-26586" y="212786"/>
            <a:ext cx="3633503" cy="270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990825C3-315B-4319-845E-32BFB47D30F1}"/>
              </a:ext>
            </a:extLst>
          </p:cNvPr>
          <p:cNvSpPr txBox="1">
            <a:spLocks/>
          </p:cNvSpPr>
          <p:nvPr/>
        </p:nvSpPr>
        <p:spPr>
          <a:xfrm>
            <a:off x="7022125" y="212786"/>
            <a:ext cx="4572000" cy="77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GRAMÁTICA, verbo </a:t>
            </a:r>
            <a:r>
              <a:rPr lang="en-US" sz="2500" dirty="0" err="1"/>
              <a:t>tener</a:t>
            </a:r>
            <a:endParaRPr lang="en-US" sz="25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53ED7881-F352-4011-9740-528EC5FD4B37}"/>
              </a:ext>
            </a:extLst>
          </p:cNvPr>
          <p:cNvSpPr txBox="1">
            <a:spLocks/>
          </p:cNvSpPr>
          <p:nvPr/>
        </p:nvSpPr>
        <p:spPr>
          <a:xfrm>
            <a:off x="750279" y="5500627"/>
            <a:ext cx="2590798" cy="776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/>
              <a:t>Tengo 20 </a:t>
            </a:r>
            <a:r>
              <a:rPr lang="en-US" sz="2500" dirty="0" err="1"/>
              <a:t>años</a:t>
            </a:r>
            <a:endParaRPr lang="en-US" sz="2500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ADC1811-1739-4926-84C0-4212D67AA3B1}"/>
              </a:ext>
            </a:extLst>
          </p:cNvPr>
          <p:cNvSpPr txBox="1">
            <a:spLocks/>
          </p:cNvSpPr>
          <p:nvPr/>
        </p:nvSpPr>
        <p:spPr>
          <a:xfrm>
            <a:off x="4202725" y="5430288"/>
            <a:ext cx="2590798" cy="776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/>
              <a:t>Tengo </a:t>
            </a:r>
            <a:r>
              <a:rPr lang="en-US" sz="2500" dirty="0" err="1"/>
              <a:t>hambre</a:t>
            </a:r>
            <a:endParaRPr lang="en-US" sz="25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403FE2D-67E4-46C7-9C5F-7E33145C63D3}"/>
              </a:ext>
            </a:extLst>
          </p:cNvPr>
          <p:cNvSpPr txBox="1">
            <a:spLocks/>
          </p:cNvSpPr>
          <p:nvPr/>
        </p:nvSpPr>
        <p:spPr>
          <a:xfrm>
            <a:off x="7655171" y="5430288"/>
            <a:ext cx="2590798" cy="776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" dirty="0"/>
              <a:t>Tengo suerte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5565E8D7-804C-4BC2-8157-FFA641C03990}"/>
              </a:ext>
            </a:extLst>
          </p:cNvPr>
          <p:cNvSpPr txBox="1">
            <a:spLocks/>
          </p:cNvSpPr>
          <p:nvPr/>
        </p:nvSpPr>
        <p:spPr>
          <a:xfrm>
            <a:off x="7932730" y="1462210"/>
            <a:ext cx="4048254" cy="25310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  <a:r>
              <a:rPr lang="en-US" dirty="0" err="1"/>
              <a:t>tengo</a:t>
            </a:r>
            <a:r>
              <a:rPr lang="en-US" dirty="0"/>
              <a:t> dos </a:t>
            </a:r>
            <a:r>
              <a:rPr lang="en-US" dirty="0" err="1"/>
              <a:t>hermanos</a:t>
            </a:r>
            <a:r>
              <a:rPr lang="en-US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/>
              <a:t> </a:t>
            </a:r>
            <a:r>
              <a:rPr lang="en-US" dirty="0" err="1"/>
              <a:t>tengo</a:t>
            </a:r>
            <a:r>
              <a:rPr lang="en-US" dirty="0"/>
              <a:t> </a:t>
            </a:r>
            <a:r>
              <a:rPr lang="en-US" dirty="0" err="1"/>
              <a:t>muchos</a:t>
            </a:r>
            <a:r>
              <a:rPr lang="en-US" dirty="0"/>
              <a:t> </a:t>
            </a:r>
            <a:r>
              <a:rPr lang="en-US" dirty="0" err="1"/>
              <a:t>sobrinos</a:t>
            </a:r>
            <a:r>
              <a:rPr lang="en-US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FF0000"/>
                </a:solidFill>
              </a:rPr>
              <a:t>No </a:t>
            </a:r>
            <a:r>
              <a:rPr lang="en-US" dirty="0" err="1"/>
              <a:t>tienes</a:t>
            </a:r>
            <a:r>
              <a:rPr lang="en-US" dirty="0"/>
              <a:t> </a:t>
            </a:r>
            <a:r>
              <a:rPr lang="en-US" dirty="0" err="1"/>
              <a:t>muchos</a:t>
            </a:r>
            <a:r>
              <a:rPr lang="en-US" dirty="0"/>
              <a:t>  </a:t>
            </a:r>
            <a:r>
              <a:rPr lang="en-US" dirty="0" err="1"/>
              <a:t>hermanos</a:t>
            </a:r>
            <a:r>
              <a:rPr lang="en-US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7D41B3-2F95-4C5A-9CB1-8AE28E21507E}"/>
              </a:ext>
            </a:extLst>
          </p:cNvPr>
          <p:cNvSpPr txBox="1"/>
          <p:nvPr/>
        </p:nvSpPr>
        <p:spPr>
          <a:xfrm>
            <a:off x="3606917" y="600930"/>
            <a:ext cx="80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Yo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8120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9B644E-913B-485B-962A-A95A4B178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79" y="2213769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Julio ________________  dos </a:t>
            </a:r>
            <a:r>
              <a:rPr lang="en-US" dirty="0" err="1"/>
              <a:t>hermanos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señor</a:t>
            </a:r>
            <a:r>
              <a:rPr lang="en-US" dirty="0"/>
              <a:t> García __________  </a:t>
            </a:r>
            <a:r>
              <a:rPr lang="en-US" dirty="0" err="1"/>
              <a:t>cinco</a:t>
            </a:r>
            <a:r>
              <a:rPr lang="en-US" dirty="0"/>
              <a:t> </a:t>
            </a:r>
            <a:r>
              <a:rPr lang="en-US" dirty="0" err="1"/>
              <a:t>nietos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Ellos</a:t>
            </a:r>
            <a:r>
              <a:rPr lang="en-US" dirty="0"/>
              <a:t> ______________  una </a:t>
            </a:r>
            <a:r>
              <a:rPr lang="en-US" dirty="0" err="1"/>
              <a:t>nieta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Nosotros</a:t>
            </a:r>
            <a:r>
              <a:rPr lang="en-US" dirty="0"/>
              <a:t> ______________ </a:t>
            </a:r>
            <a:r>
              <a:rPr lang="en-US" dirty="0" err="1"/>
              <a:t>doce</a:t>
            </a:r>
            <a:r>
              <a:rPr lang="en-US" dirty="0"/>
              <a:t> </a:t>
            </a:r>
            <a:r>
              <a:rPr lang="en-US" dirty="0" err="1"/>
              <a:t>sobrinos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Carlos y Ana __________  dos </a:t>
            </a:r>
            <a:r>
              <a:rPr lang="en-US" dirty="0" err="1"/>
              <a:t>hijos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Martha _____________ </a:t>
            </a:r>
            <a:r>
              <a:rPr lang="en-US" dirty="0" err="1"/>
              <a:t>cinco</a:t>
            </a:r>
            <a:r>
              <a:rPr lang="en-US" dirty="0"/>
              <a:t> </a:t>
            </a:r>
            <a:r>
              <a:rPr lang="en-US" dirty="0" err="1"/>
              <a:t>hermanas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Ellos</a:t>
            </a:r>
            <a:r>
              <a:rPr lang="en-US" dirty="0"/>
              <a:t> _____________ </a:t>
            </a:r>
            <a:r>
              <a:rPr lang="en-US" dirty="0" err="1"/>
              <a:t>muchos</a:t>
            </a:r>
            <a:r>
              <a:rPr lang="en-US" dirty="0"/>
              <a:t> amigos.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166A3FA-92BA-4FB1-BA1B-A6F19965CBEF}"/>
              </a:ext>
            </a:extLst>
          </p:cNvPr>
          <p:cNvSpPr txBox="1">
            <a:spLocks/>
          </p:cNvSpPr>
          <p:nvPr/>
        </p:nvSpPr>
        <p:spPr>
          <a:xfrm>
            <a:off x="750279" y="292893"/>
            <a:ext cx="4572000" cy="77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GRAMÁTICA, verbo </a:t>
            </a:r>
            <a:r>
              <a:rPr lang="en-US" sz="2500" dirty="0" err="1"/>
              <a:t>tener</a:t>
            </a:r>
            <a:endParaRPr lang="en-US" sz="25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31B2DE-28C6-4581-9320-684AA68D3A50}"/>
              </a:ext>
            </a:extLst>
          </p:cNvPr>
          <p:cNvSpPr txBox="1"/>
          <p:nvPr/>
        </p:nvSpPr>
        <p:spPr>
          <a:xfrm>
            <a:off x="6471139" y="575321"/>
            <a:ext cx="457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Completar</a:t>
            </a:r>
            <a:r>
              <a:rPr lang="en-US" sz="2400" dirty="0"/>
              <a:t> las </a:t>
            </a:r>
            <a:r>
              <a:rPr lang="en-US" sz="2400" dirty="0" err="1"/>
              <a:t>siguientes</a:t>
            </a:r>
            <a:r>
              <a:rPr lang="en-US" sz="2400" dirty="0"/>
              <a:t> </a:t>
            </a:r>
            <a:r>
              <a:rPr lang="en-US" sz="2400" dirty="0" err="1"/>
              <a:t>oraciones</a:t>
            </a:r>
            <a:r>
              <a:rPr lang="en-US" sz="2400" dirty="0"/>
              <a:t> con </a:t>
            </a:r>
            <a:r>
              <a:rPr lang="en-US" sz="2400" dirty="0" err="1"/>
              <a:t>el</a:t>
            </a:r>
            <a:r>
              <a:rPr lang="en-US" sz="2400" dirty="0"/>
              <a:t> verbo </a:t>
            </a:r>
            <a:r>
              <a:rPr lang="en-US" sz="2400" dirty="0" err="1"/>
              <a:t>tener</a:t>
            </a:r>
            <a:r>
              <a:rPr lang="en-US" sz="2400" dirty="0"/>
              <a:t>, </a:t>
            </a:r>
            <a:r>
              <a:rPr lang="en-US" sz="2400" dirty="0" err="1"/>
              <a:t>hacerlo</a:t>
            </a:r>
            <a:r>
              <a:rPr lang="en-US" sz="2400" dirty="0"/>
              <a:t> de forma </a:t>
            </a:r>
            <a:r>
              <a:rPr lang="en-US" sz="2400" dirty="0" err="1"/>
              <a:t>afirmativa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047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9B644E-913B-485B-962A-A95A4B178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Julio ________________  dos </a:t>
            </a:r>
            <a:r>
              <a:rPr lang="en-US" dirty="0" err="1"/>
              <a:t>hermanos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El </a:t>
            </a:r>
            <a:r>
              <a:rPr lang="en-US" dirty="0" err="1"/>
              <a:t>señor</a:t>
            </a:r>
            <a:r>
              <a:rPr lang="en-US" dirty="0"/>
              <a:t> García __________  </a:t>
            </a:r>
            <a:r>
              <a:rPr lang="en-US" dirty="0" err="1"/>
              <a:t>cinco</a:t>
            </a:r>
            <a:r>
              <a:rPr lang="en-US" dirty="0"/>
              <a:t> </a:t>
            </a:r>
            <a:r>
              <a:rPr lang="en-US" dirty="0" err="1"/>
              <a:t>nietos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Ellos</a:t>
            </a:r>
            <a:r>
              <a:rPr lang="en-US" dirty="0"/>
              <a:t> ______________  una </a:t>
            </a:r>
            <a:r>
              <a:rPr lang="en-US" dirty="0" err="1"/>
              <a:t>nieta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Nosotros</a:t>
            </a:r>
            <a:r>
              <a:rPr lang="en-US" dirty="0"/>
              <a:t> ______________ </a:t>
            </a:r>
            <a:r>
              <a:rPr lang="en-US" dirty="0" err="1"/>
              <a:t>doce</a:t>
            </a:r>
            <a:r>
              <a:rPr lang="en-US" dirty="0"/>
              <a:t> </a:t>
            </a:r>
            <a:r>
              <a:rPr lang="en-US" dirty="0" err="1"/>
              <a:t>sobrinos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Carlos y Ana __________  dos </a:t>
            </a:r>
            <a:r>
              <a:rPr lang="en-US" dirty="0" err="1"/>
              <a:t>hijos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/>
              <a:t>Martha _____________ </a:t>
            </a:r>
            <a:r>
              <a:rPr lang="en-US" dirty="0" err="1"/>
              <a:t>cinco</a:t>
            </a:r>
            <a:r>
              <a:rPr lang="en-US" dirty="0"/>
              <a:t> </a:t>
            </a:r>
            <a:r>
              <a:rPr lang="en-US" dirty="0" err="1"/>
              <a:t>hermanas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Ellos</a:t>
            </a:r>
            <a:r>
              <a:rPr lang="en-US" dirty="0"/>
              <a:t> _____________ </a:t>
            </a:r>
            <a:r>
              <a:rPr lang="en-US" dirty="0" err="1"/>
              <a:t>muchos</a:t>
            </a:r>
            <a:r>
              <a:rPr lang="en-US" dirty="0"/>
              <a:t> amigos.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A166A3FA-92BA-4FB1-BA1B-A6F19965CBEF}"/>
              </a:ext>
            </a:extLst>
          </p:cNvPr>
          <p:cNvSpPr txBox="1">
            <a:spLocks/>
          </p:cNvSpPr>
          <p:nvPr/>
        </p:nvSpPr>
        <p:spPr>
          <a:xfrm>
            <a:off x="750279" y="292893"/>
            <a:ext cx="4572000" cy="77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GRAMÁTICA, verbo </a:t>
            </a:r>
            <a:r>
              <a:rPr lang="en-US" sz="2500" dirty="0" err="1"/>
              <a:t>tener</a:t>
            </a:r>
            <a:endParaRPr lang="en-US" sz="25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9AABFD-90E3-4352-8DBD-8E4F049D1970}"/>
              </a:ext>
            </a:extLst>
          </p:cNvPr>
          <p:cNvSpPr txBox="1"/>
          <p:nvPr/>
        </p:nvSpPr>
        <p:spPr>
          <a:xfrm>
            <a:off x="6471139" y="575321"/>
            <a:ext cx="45720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/>
              <a:t>Completar</a:t>
            </a:r>
            <a:r>
              <a:rPr lang="en-US" sz="2400" dirty="0"/>
              <a:t> las </a:t>
            </a:r>
            <a:r>
              <a:rPr lang="en-US" sz="2400" dirty="0" err="1"/>
              <a:t>siguientes</a:t>
            </a:r>
            <a:r>
              <a:rPr lang="en-US" sz="2400" dirty="0"/>
              <a:t> </a:t>
            </a:r>
            <a:r>
              <a:rPr lang="en-US" sz="2400" dirty="0" err="1"/>
              <a:t>oraciones</a:t>
            </a:r>
            <a:r>
              <a:rPr lang="en-US" sz="2400" dirty="0"/>
              <a:t> con </a:t>
            </a:r>
            <a:r>
              <a:rPr lang="en-US" sz="2400" dirty="0" err="1"/>
              <a:t>el</a:t>
            </a:r>
            <a:r>
              <a:rPr lang="en-US" sz="2400" dirty="0"/>
              <a:t> verbo </a:t>
            </a:r>
            <a:r>
              <a:rPr lang="en-US" sz="2400" dirty="0" err="1"/>
              <a:t>tener</a:t>
            </a:r>
            <a:r>
              <a:rPr lang="en-US" sz="2400" dirty="0"/>
              <a:t>, </a:t>
            </a:r>
            <a:r>
              <a:rPr lang="en-US" sz="2400" dirty="0" err="1"/>
              <a:t>hacerlo</a:t>
            </a:r>
            <a:r>
              <a:rPr lang="en-US" sz="2400" dirty="0"/>
              <a:t> de forma </a:t>
            </a:r>
            <a:r>
              <a:rPr lang="en-US" sz="2400" dirty="0" err="1"/>
              <a:t>negativa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527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3F28AF-F6BE-409B-9FFE-60F8E32D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2840" y="173636"/>
            <a:ext cx="4572000" cy="7762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500" dirty="0"/>
              <a:t>Los </a:t>
            </a:r>
            <a:r>
              <a:rPr lang="en-US" sz="2500" dirty="0" err="1"/>
              <a:t>miembros</a:t>
            </a:r>
            <a:r>
              <a:rPr lang="en-US" sz="2500" dirty="0"/>
              <a:t> de la </a:t>
            </a:r>
            <a:r>
              <a:rPr lang="en-US" sz="2500" dirty="0" err="1"/>
              <a:t>familia</a:t>
            </a:r>
            <a:endParaRPr lang="en-US" sz="25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691446-4839-463A-9FD1-889F5C8CB0BF}"/>
              </a:ext>
            </a:extLst>
          </p:cNvPr>
          <p:cNvSpPr txBox="1"/>
          <p:nvPr/>
        </p:nvSpPr>
        <p:spPr>
          <a:xfrm>
            <a:off x="162011" y="151108"/>
            <a:ext cx="232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ABUELA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30F932D-1201-4A60-91D6-1A63A03B663A}"/>
              </a:ext>
            </a:extLst>
          </p:cNvPr>
          <p:cNvSpPr txBox="1"/>
          <p:nvPr/>
        </p:nvSpPr>
        <p:spPr>
          <a:xfrm>
            <a:off x="2435995" y="138168"/>
            <a:ext cx="232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ABUELO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9C1412-B618-461E-84B4-BF4FC5B32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051" y="404612"/>
            <a:ext cx="3974630" cy="199707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0B43715-0B3A-48BA-A970-34E6278F6F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05" r="9197"/>
          <a:stretch/>
        </p:blipFill>
        <p:spPr>
          <a:xfrm>
            <a:off x="6096000" y="1019961"/>
            <a:ext cx="3188676" cy="248658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63E0394-C04A-4D18-A49A-5C265C359C88}"/>
              </a:ext>
            </a:extLst>
          </p:cNvPr>
          <p:cNvSpPr txBox="1"/>
          <p:nvPr/>
        </p:nvSpPr>
        <p:spPr>
          <a:xfrm>
            <a:off x="8525442" y="2700599"/>
            <a:ext cx="19549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NIETA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DBAC1BB-3A26-406E-B98D-E3B59AF5368B}"/>
              </a:ext>
            </a:extLst>
          </p:cNvPr>
          <p:cNvSpPr txBox="1"/>
          <p:nvPr/>
        </p:nvSpPr>
        <p:spPr>
          <a:xfrm>
            <a:off x="4668674" y="2703223"/>
            <a:ext cx="19549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NIETO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78EAFE5-1215-4467-8F4C-FC9B4DF9F1BB}"/>
              </a:ext>
            </a:extLst>
          </p:cNvPr>
          <p:cNvSpPr txBox="1"/>
          <p:nvPr/>
        </p:nvSpPr>
        <p:spPr>
          <a:xfrm>
            <a:off x="6950069" y="3137215"/>
            <a:ext cx="19549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NIETOS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F9573627-20AA-47E5-A65D-32F4CAF18C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9" t="11009" r="4129"/>
          <a:stretch/>
        </p:blipFill>
        <p:spPr>
          <a:xfrm>
            <a:off x="636350" y="2887090"/>
            <a:ext cx="4128646" cy="1822639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70C619A-361A-417A-A69A-B1B0AC61180E}"/>
              </a:ext>
            </a:extLst>
          </p:cNvPr>
          <p:cNvSpPr txBox="1"/>
          <p:nvPr/>
        </p:nvSpPr>
        <p:spPr>
          <a:xfrm>
            <a:off x="285055" y="2571192"/>
            <a:ext cx="232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MAMÁ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3304117-E356-4BA7-90FF-120162607957}"/>
              </a:ext>
            </a:extLst>
          </p:cNvPr>
          <p:cNvSpPr txBox="1"/>
          <p:nvPr/>
        </p:nvSpPr>
        <p:spPr>
          <a:xfrm>
            <a:off x="2465245" y="2558252"/>
            <a:ext cx="232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PAPÁ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FFF2AAD2-21B8-415B-81F3-096937417F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882" y="3752981"/>
            <a:ext cx="2819794" cy="1695687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1FCD8AEF-A7F6-4F02-8EFB-8B7BBB80C23D}"/>
              </a:ext>
            </a:extLst>
          </p:cNvPr>
          <p:cNvSpPr txBox="1"/>
          <p:nvPr/>
        </p:nvSpPr>
        <p:spPr>
          <a:xfrm>
            <a:off x="5585439" y="5018603"/>
            <a:ext cx="19549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ESPOSA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336EC2D-2250-4E59-A6B0-8D8EA30B3905}"/>
              </a:ext>
            </a:extLst>
          </p:cNvPr>
          <p:cNvSpPr txBox="1"/>
          <p:nvPr/>
        </p:nvSpPr>
        <p:spPr>
          <a:xfrm>
            <a:off x="8715500" y="4662344"/>
            <a:ext cx="19549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ESPOSO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465494D5-37E6-46DE-A7C6-71B9838214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350" y="5146836"/>
            <a:ext cx="3771921" cy="1711164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8D1674F7-89EA-443F-B368-647A6D5B1399}"/>
              </a:ext>
            </a:extLst>
          </p:cNvPr>
          <p:cNvSpPr txBox="1"/>
          <p:nvPr/>
        </p:nvSpPr>
        <p:spPr>
          <a:xfrm>
            <a:off x="285055" y="4759630"/>
            <a:ext cx="232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HIJA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3D2C6579-1C4A-4BD9-9AB2-1909F6F49203}"/>
              </a:ext>
            </a:extLst>
          </p:cNvPr>
          <p:cNvSpPr txBox="1"/>
          <p:nvPr/>
        </p:nvSpPr>
        <p:spPr>
          <a:xfrm>
            <a:off x="2242512" y="4720171"/>
            <a:ext cx="2321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HIJO</a:t>
            </a:r>
          </a:p>
        </p:txBody>
      </p:sp>
    </p:spTree>
    <p:extLst>
      <p:ext uri="{BB962C8B-B14F-4D97-AF65-F5344CB8AC3E}">
        <p14:creationId xmlns:p14="http://schemas.microsoft.com/office/powerpoint/2010/main" val="164921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5193A7-0339-48B5-9947-4627E0F9D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79" y="1368425"/>
            <a:ext cx="8657492" cy="98791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Preguntas</a:t>
            </a:r>
            <a:r>
              <a:rPr lang="en-US" dirty="0"/>
              <a:t> con </a:t>
            </a:r>
            <a:r>
              <a:rPr lang="en-US" dirty="0" err="1"/>
              <a:t>quíén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F7590A0-32DE-40BB-8B1F-71B044CD717C}"/>
              </a:ext>
            </a:extLst>
          </p:cNvPr>
          <p:cNvSpPr txBox="1">
            <a:spLocks/>
          </p:cNvSpPr>
          <p:nvPr/>
        </p:nvSpPr>
        <p:spPr>
          <a:xfrm>
            <a:off x="750279" y="292893"/>
            <a:ext cx="4572000" cy="77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GRAMÁTICA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EE5833-7604-454E-BF5A-DD522E4745EA}"/>
              </a:ext>
            </a:extLst>
          </p:cNvPr>
          <p:cNvSpPr txBox="1"/>
          <p:nvPr/>
        </p:nvSpPr>
        <p:spPr>
          <a:xfrm>
            <a:off x="3144718" y="2178528"/>
            <a:ext cx="3174020" cy="630942"/>
          </a:xfrm>
          <a:prstGeom prst="rect">
            <a:avLst/>
          </a:prstGeom>
          <a:solidFill>
            <a:srgbClr val="F9D3B9"/>
          </a:solidFill>
        </p:spPr>
        <p:txBody>
          <a:bodyPr wrap="square" rtlCol="0">
            <a:spAutoFit/>
          </a:bodyPr>
          <a:lstStyle/>
          <a:p>
            <a:r>
              <a:rPr lang="en-US" sz="3500" dirty="0"/>
              <a:t>¿</a:t>
            </a:r>
            <a:r>
              <a:rPr lang="en-US" sz="3500" dirty="0" err="1"/>
              <a:t>Quién</a:t>
            </a:r>
            <a:r>
              <a:rPr lang="en-US" sz="3500" dirty="0"/>
              <a:t> es </a:t>
            </a:r>
            <a:r>
              <a:rPr lang="en-US" sz="3500" dirty="0" err="1"/>
              <a:t>él</a:t>
            </a:r>
            <a:r>
              <a:rPr lang="en-US" sz="3500" dirty="0"/>
              <a:t>?</a:t>
            </a: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B6A354F4-748C-4355-8141-9C99D8CDF769}"/>
              </a:ext>
            </a:extLst>
          </p:cNvPr>
          <p:cNvSpPr/>
          <p:nvPr/>
        </p:nvSpPr>
        <p:spPr>
          <a:xfrm>
            <a:off x="2337290" y="2231237"/>
            <a:ext cx="470976" cy="525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FD9E6021-3C59-4B0B-BB5B-BE961479C382}"/>
              </a:ext>
            </a:extLst>
          </p:cNvPr>
          <p:cNvSpPr/>
          <p:nvPr/>
        </p:nvSpPr>
        <p:spPr>
          <a:xfrm rot="5400000">
            <a:off x="4580775" y="1510716"/>
            <a:ext cx="470976" cy="525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043F0266-1AE1-4D1E-B92A-8387452C949F}"/>
              </a:ext>
            </a:extLst>
          </p:cNvPr>
          <p:cNvSpPr/>
          <p:nvPr/>
        </p:nvSpPr>
        <p:spPr>
          <a:xfrm rot="11058170">
            <a:off x="5828711" y="2274461"/>
            <a:ext cx="470976" cy="525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5448DEF-5361-4DDB-804A-358761C3D13A}"/>
              </a:ext>
            </a:extLst>
          </p:cNvPr>
          <p:cNvSpPr txBox="1"/>
          <p:nvPr/>
        </p:nvSpPr>
        <p:spPr>
          <a:xfrm>
            <a:off x="7126166" y="2178528"/>
            <a:ext cx="4151433" cy="630942"/>
          </a:xfrm>
          <a:prstGeom prst="rect">
            <a:avLst/>
          </a:prstGeom>
          <a:solidFill>
            <a:srgbClr val="F9D3B9"/>
          </a:solidFill>
        </p:spPr>
        <p:txBody>
          <a:bodyPr wrap="square" rtlCol="0">
            <a:spAutoFit/>
          </a:bodyPr>
          <a:lstStyle/>
          <a:p>
            <a:r>
              <a:rPr lang="en-US" sz="3500" dirty="0"/>
              <a:t>El es mi </a:t>
            </a:r>
            <a:r>
              <a:rPr lang="en-US" sz="3500" dirty="0" err="1"/>
              <a:t>hermano</a:t>
            </a:r>
            <a:r>
              <a:rPr lang="en-US" sz="350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D6F3EB7-EE7C-4A85-820D-AC009A8A36D6}"/>
              </a:ext>
            </a:extLst>
          </p:cNvPr>
          <p:cNvSpPr txBox="1"/>
          <p:nvPr/>
        </p:nvSpPr>
        <p:spPr>
          <a:xfrm>
            <a:off x="2118037" y="3619572"/>
            <a:ext cx="3174020" cy="630942"/>
          </a:xfrm>
          <a:prstGeom prst="rect">
            <a:avLst/>
          </a:prstGeom>
          <a:solidFill>
            <a:srgbClr val="F9D3B9"/>
          </a:solidFill>
        </p:spPr>
        <p:txBody>
          <a:bodyPr wrap="square" rtlCol="0">
            <a:spAutoFit/>
          </a:bodyPr>
          <a:lstStyle/>
          <a:p>
            <a:r>
              <a:rPr lang="en-US" sz="3500" dirty="0"/>
              <a:t>¿</a:t>
            </a:r>
            <a:r>
              <a:rPr lang="en-US" sz="3500" dirty="0" err="1"/>
              <a:t>Quién</a:t>
            </a:r>
            <a:r>
              <a:rPr lang="en-US" sz="3500" dirty="0"/>
              <a:t> es </a:t>
            </a:r>
            <a:r>
              <a:rPr lang="en-US" sz="3500" dirty="0" err="1"/>
              <a:t>ella</a:t>
            </a:r>
            <a:r>
              <a:rPr lang="en-US" sz="3500" dirty="0"/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65CA91D-8918-4973-83A2-ACD0CA9969C4}"/>
              </a:ext>
            </a:extLst>
          </p:cNvPr>
          <p:cNvSpPr txBox="1"/>
          <p:nvPr/>
        </p:nvSpPr>
        <p:spPr>
          <a:xfrm>
            <a:off x="7126165" y="3619572"/>
            <a:ext cx="4151433" cy="630942"/>
          </a:xfrm>
          <a:prstGeom prst="rect">
            <a:avLst/>
          </a:prstGeom>
          <a:solidFill>
            <a:srgbClr val="F9D3B9"/>
          </a:solidFill>
        </p:spPr>
        <p:txBody>
          <a:bodyPr wrap="square" rtlCol="0">
            <a:spAutoFit/>
          </a:bodyPr>
          <a:lstStyle/>
          <a:p>
            <a:r>
              <a:rPr lang="en-US" sz="3500" dirty="0"/>
              <a:t>Ella es mi </a:t>
            </a:r>
            <a:r>
              <a:rPr lang="en-US" sz="3500" dirty="0" err="1"/>
              <a:t>madre</a:t>
            </a:r>
            <a:r>
              <a:rPr lang="en-US" sz="3500" dirty="0"/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6AC4B7E-02A7-4DF7-9728-0AB97ABB550A}"/>
              </a:ext>
            </a:extLst>
          </p:cNvPr>
          <p:cNvSpPr txBox="1"/>
          <p:nvPr/>
        </p:nvSpPr>
        <p:spPr>
          <a:xfrm>
            <a:off x="1941049" y="5082848"/>
            <a:ext cx="3833444" cy="630942"/>
          </a:xfrm>
          <a:prstGeom prst="rect">
            <a:avLst/>
          </a:prstGeom>
          <a:solidFill>
            <a:srgbClr val="F9D3B9"/>
          </a:solidFill>
        </p:spPr>
        <p:txBody>
          <a:bodyPr wrap="square" rtlCol="0">
            <a:spAutoFit/>
          </a:bodyPr>
          <a:lstStyle/>
          <a:p>
            <a:r>
              <a:rPr lang="en-US" sz="3500" dirty="0"/>
              <a:t>¿</a:t>
            </a:r>
            <a:r>
              <a:rPr lang="en-US" sz="3500" dirty="0" err="1"/>
              <a:t>Quién</a:t>
            </a:r>
            <a:r>
              <a:rPr lang="en-US" sz="3500" dirty="0" err="1">
                <a:solidFill>
                  <a:srgbClr val="FF0000"/>
                </a:solidFill>
              </a:rPr>
              <a:t>es</a:t>
            </a:r>
            <a:r>
              <a:rPr lang="en-US" sz="3500" dirty="0"/>
              <a:t> </a:t>
            </a:r>
            <a:r>
              <a:rPr lang="en-US" sz="3500" dirty="0">
                <a:solidFill>
                  <a:srgbClr val="FF0000"/>
                </a:solidFill>
              </a:rPr>
              <a:t>son</a:t>
            </a:r>
            <a:r>
              <a:rPr lang="en-US" sz="3500" dirty="0"/>
              <a:t> </a:t>
            </a:r>
            <a:r>
              <a:rPr lang="en-US" sz="3500" dirty="0" err="1"/>
              <a:t>ellos</a:t>
            </a:r>
            <a:r>
              <a:rPr lang="en-US" sz="3500" dirty="0"/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3A67A4B-A5FD-4498-B5F6-76FA2DBAC6CF}"/>
              </a:ext>
            </a:extLst>
          </p:cNvPr>
          <p:cNvSpPr txBox="1"/>
          <p:nvPr/>
        </p:nvSpPr>
        <p:spPr>
          <a:xfrm>
            <a:off x="7126164" y="4882806"/>
            <a:ext cx="4151433" cy="630942"/>
          </a:xfrm>
          <a:prstGeom prst="rect">
            <a:avLst/>
          </a:prstGeom>
          <a:solidFill>
            <a:srgbClr val="F9D3B9"/>
          </a:solidFill>
        </p:spPr>
        <p:txBody>
          <a:bodyPr wrap="square" rtlCol="0">
            <a:spAutoFit/>
          </a:bodyPr>
          <a:lstStyle/>
          <a:p>
            <a:r>
              <a:rPr lang="en-US" sz="3500" dirty="0" err="1"/>
              <a:t>Ellos</a:t>
            </a:r>
            <a:r>
              <a:rPr lang="en-US" sz="3500" dirty="0"/>
              <a:t> son mis </a:t>
            </a:r>
            <a:r>
              <a:rPr lang="en-US" sz="3500" dirty="0" err="1"/>
              <a:t>primos</a:t>
            </a:r>
            <a:r>
              <a:rPr lang="en-US" sz="3500" dirty="0"/>
              <a:t>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B0BB342-EA3C-4101-A29A-992E9C69DF23}"/>
              </a:ext>
            </a:extLst>
          </p:cNvPr>
          <p:cNvSpPr txBox="1"/>
          <p:nvPr/>
        </p:nvSpPr>
        <p:spPr>
          <a:xfrm>
            <a:off x="5079025" y="1537989"/>
            <a:ext cx="101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VERBO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7D22D17-2FA2-4AE8-AA8C-9D2FC2D49708}"/>
              </a:ext>
            </a:extLst>
          </p:cNvPr>
          <p:cNvSpPr txBox="1"/>
          <p:nvPr/>
        </p:nvSpPr>
        <p:spPr>
          <a:xfrm>
            <a:off x="467463" y="2247770"/>
            <a:ext cx="1701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Palabra de </a:t>
            </a:r>
            <a:r>
              <a:rPr lang="en-US" dirty="0" err="1"/>
              <a:t>pregunta</a:t>
            </a:r>
            <a:endParaRPr lang="en-U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BEA90EF-5548-4531-800E-1D1B8D6E09D5}"/>
              </a:ext>
            </a:extLst>
          </p:cNvPr>
          <p:cNvSpPr txBox="1"/>
          <p:nvPr/>
        </p:nvSpPr>
        <p:spPr>
          <a:xfrm>
            <a:off x="4825514" y="2756760"/>
            <a:ext cx="101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sujeto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23B428-F8F0-43E4-8380-BD986919B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79" y="1253331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Escriba</a:t>
            </a:r>
            <a:r>
              <a:rPr lang="en-US" dirty="0"/>
              <a:t> </a:t>
            </a:r>
            <a:r>
              <a:rPr lang="en-US" dirty="0" err="1"/>
              <a:t>preguntas</a:t>
            </a:r>
            <a:r>
              <a:rPr lang="en-US" dirty="0"/>
              <a:t> con </a:t>
            </a:r>
            <a:r>
              <a:rPr lang="en-US" dirty="0" err="1">
                <a:solidFill>
                  <a:srgbClr val="FF0000"/>
                </a:solidFill>
              </a:rPr>
              <a:t>Quién</a:t>
            </a:r>
            <a:r>
              <a:rPr lang="en-US" dirty="0">
                <a:solidFill>
                  <a:srgbClr val="FF0000"/>
                </a:solidFill>
              </a:rPr>
              <a:t> es </a:t>
            </a:r>
            <a:r>
              <a:rPr lang="en-US" dirty="0"/>
              <a:t>o </a:t>
            </a:r>
            <a:r>
              <a:rPr lang="en-US" dirty="0" err="1">
                <a:solidFill>
                  <a:srgbClr val="FF0000"/>
                </a:solidFill>
              </a:rPr>
              <a:t>Quiénes</a:t>
            </a:r>
            <a:r>
              <a:rPr lang="en-US" dirty="0">
                <a:solidFill>
                  <a:srgbClr val="FF0000"/>
                </a:solidFill>
              </a:rPr>
              <a:t> son</a:t>
            </a:r>
            <a:r>
              <a:rPr lang="en-US" dirty="0"/>
              <a:t>, </a:t>
            </a:r>
            <a:r>
              <a:rPr lang="en-US" dirty="0" err="1"/>
              <a:t>él</a:t>
            </a:r>
            <a:r>
              <a:rPr lang="en-US" dirty="0"/>
              <a:t>, </a:t>
            </a:r>
            <a:r>
              <a:rPr lang="en-US" dirty="0" err="1"/>
              <a:t>ella</a:t>
            </a:r>
            <a:r>
              <a:rPr lang="en-US" dirty="0"/>
              <a:t> o </a:t>
            </a:r>
            <a:r>
              <a:rPr lang="en-US" dirty="0" err="1"/>
              <a:t>ellos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1.  ¿</a:t>
            </a:r>
            <a:r>
              <a:rPr lang="en-US" dirty="0" err="1"/>
              <a:t>Quién</a:t>
            </a:r>
            <a:r>
              <a:rPr lang="en-US" dirty="0"/>
              <a:t> es </a:t>
            </a:r>
            <a:r>
              <a:rPr lang="en-US" dirty="0" err="1"/>
              <a:t>él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 err="1"/>
              <a:t>Él</a:t>
            </a:r>
            <a:r>
              <a:rPr lang="en-US" dirty="0"/>
              <a:t> es mi </a:t>
            </a:r>
            <a:r>
              <a:rPr lang="en-US" dirty="0" err="1"/>
              <a:t>abuelo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 ¿_____________ ?</a:t>
            </a:r>
          </a:p>
          <a:p>
            <a:pPr marL="0" indent="0">
              <a:buNone/>
            </a:pPr>
            <a:r>
              <a:rPr lang="en-US" dirty="0"/>
              <a:t>      Ella es mi </a:t>
            </a:r>
            <a:r>
              <a:rPr lang="en-US" dirty="0" err="1"/>
              <a:t>madre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 ¿_____________ 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Él</a:t>
            </a:r>
            <a:r>
              <a:rPr lang="en-US" dirty="0"/>
              <a:t> es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nieto</a:t>
            </a:r>
            <a:r>
              <a:rPr lang="en-US" dirty="0"/>
              <a:t> del </a:t>
            </a:r>
            <a:r>
              <a:rPr lang="en-US" dirty="0" err="1"/>
              <a:t>señor</a:t>
            </a:r>
            <a:r>
              <a:rPr lang="en-US" dirty="0"/>
              <a:t> Paredes.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3619D2D-929C-404A-AA5D-C9478D44F0F4}"/>
              </a:ext>
            </a:extLst>
          </p:cNvPr>
          <p:cNvSpPr txBox="1">
            <a:spLocks/>
          </p:cNvSpPr>
          <p:nvPr/>
        </p:nvSpPr>
        <p:spPr>
          <a:xfrm>
            <a:off x="750279" y="292893"/>
            <a:ext cx="4572000" cy="77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PRÁCTICA DE GRAMÁTICA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A3DBAE7-1455-4994-9215-4BC8A0151380}"/>
              </a:ext>
            </a:extLst>
          </p:cNvPr>
          <p:cNvSpPr txBox="1"/>
          <p:nvPr/>
        </p:nvSpPr>
        <p:spPr>
          <a:xfrm>
            <a:off x="6248399" y="1969476"/>
            <a:ext cx="536118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500" dirty="0"/>
              <a:t>4.  ¿_______________?</a:t>
            </a:r>
          </a:p>
          <a:p>
            <a:pPr marL="0" indent="0">
              <a:buNone/>
            </a:pPr>
            <a:r>
              <a:rPr lang="en-US" sz="2500" dirty="0"/>
              <a:t>       </a:t>
            </a:r>
            <a:r>
              <a:rPr lang="en-US" sz="2500" dirty="0" err="1"/>
              <a:t>Ellos</a:t>
            </a:r>
            <a:r>
              <a:rPr lang="en-US" sz="2500" dirty="0"/>
              <a:t> son los </a:t>
            </a:r>
            <a:r>
              <a:rPr lang="en-US" sz="2500" dirty="0" err="1"/>
              <a:t>abuelos</a:t>
            </a:r>
            <a:r>
              <a:rPr lang="en-US" sz="2500" dirty="0"/>
              <a:t> de Patricia.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5.  ¿______________ ?</a:t>
            </a:r>
          </a:p>
          <a:p>
            <a:pPr marL="0" indent="0">
              <a:buNone/>
            </a:pPr>
            <a:r>
              <a:rPr lang="en-US" sz="2500" dirty="0"/>
              <a:t>      Ella es la </a:t>
            </a:r>
            <a:r>
              <a:rPr lang="en-US" sz="2500" dirty="0" err="1"/>
              <a:t>esposa</a:t>
            </a:r>
            <a:r>
              <a:rPr lang="en-US" sz="2500" dirty="0"/>
              <a:t> de Pedro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6.  ¿________________ ?</a:t>
            </a:r>
          </a:p>
          <a:p>
            <a:pPr marL="0" indent="0">
              <a:buNone/>
            </a:pPr>
            <a:r>
              <a:rPr lang="en-US" sz="2500" dirty="0"/>
              <a:t> </a:t>
            </a:r>
            <a:r>
              <a:rPr lang="en-US" sz="2500" dirty="0" err="1"/>
              <a:t>Ellos</a:t>
            </a:r>
            <a:r>
              <a:rPr lang="en-US" sz="2500" dirty="0"/>
              <a:t> son mis </a:t>
            </a:r>
            <a:r>
              <a:rPr lang="en-US" sz="2500" dirty="0" err="1"/>
              <a:t>hermanos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27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FCF525A-E45A-4450-9409-92DBF3DB8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088" y="431545"/>
            <a:ext cx="4289912" cy="2737744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7E8D3A18-B998-430D-A384-2CC7C0C3AB6F}"/>
              </a:ext>
            </a:extLst>
          </p:cNvPr>
          <p:cNvSpPr txBox="1">
            <a:spLocks/>
          </p:cNvSpPr>
          <p:nvPr/>
        </p:nvSpPr>
        <p:spPr>
          <a:xfrm>
            <a:off x="8159262" y="173636"/>
            <a:ext cx="3185578" cy="77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err="1"/>
              <a:t>Adjetivos</a:t>
            </a:r>
            <a:endParaRPr lang="en-US" sz="30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3132E8D-95E9-4AB0-8BCE-A62A73CBDDBD}"/>
              </a:ext>
            </a:extLst>
          </p:cNvPr>
          <p:cNvSpPr txBox="1"/>
          <p:nvPr/>
        </p:nvSpPr>
        <p:spPr>
          <a:xfrm>
            <a:off x="307689" y="1952946"/>
            <a:ext cx="19549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BAJO / BAJA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A07E1A-E424-4103-991D-44BAD2FA619F}"/>
              </a:ext>
            </a:extLst>
          </p:cNvPr>
          <p:cNvSpPr txBox="1"/>
          <p:nvPr/>
        </p:nvSpPr>
        <p:spPr>
          <a:xfrm>
            <a:off x="2262679" y="54502"/>
            <a:ext cx="19549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ALTO / ALTA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A5D0025-7214-4034-8B72-EA1A927AF6AE}"/>
              </a:ext>
            </a:extLst>
          </p:cNvPr>
          <p:cNvSpPr txBox="1"/>
          <p:nvPr/>
        </p:nvSpPr>
        <p:spPr>
          <a:xfrm>
            <a:off x="5639409" y="1615751"/>
            <a:ext cx="19549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JOVEN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2753741-8022-4F72-9071-DDFC81045E6A}"/>
              </a:ext>
            </a:extLst>
          </p:cNvPr>
          <p:cNvSpPr txBox="1"/>
          <p:nvPr/>
        </p:nvSpPr>
        <p:spPr>
          <a:xfrm>
            <a:off x="2576438" y="2630269"/>
            <a:ext cx="19549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MAYOR</a:t>
            </a:r>
          </a:p>
          <a:p>
            <a:pPr algn="ctr"/>
            <a:r>
              <a:rPr lang="en-US" b="1" dirty="0"/>
              <a:t>VIEJO/VIEJA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AABF45E-4189-4800-9B3F-6F7206186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072" y="3723051"/>
            <a:ext cx="4160958" cy="229973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423555D-7513-449F-B916-3F6BA3658073}"/>
              </a:ext>
            </a:extLst>
          </p:cNvPr>
          <p:cNvSpPr txBox="1"/>
          <p:nvPr/>
        </p:nvSpPr>
        <p:spPr>
          <a:xfrm>
            <a:off x="621448" y="4506024"/>
            <a:ext cx="195499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BONITA</a:t>
            </a:r>
          </a:p>
          <a:p>
            <a:pPr algn="ctr"/>
            <a:r>
              <a:rPr lang="en-US" b="1" dirty="0"/>
              <a:t>GUAPA</a:t>
            </a:r>
          </a:p>
          <a:p>
            <a:pPr algn="ctr"/>
            <a:r>
              <a:rPr lang="en-US" b="1" dirty="0"/>
              <a:t>ATRACTIVA</a:t>
            </a:r>
          </a:p>
          <a:p>
            <a:pPr algn="ctr"/>
            <a:r>
              <a:rPr lang="en-US" b="1" dirty="0"/>
              <a:t>HERMOSA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343722E-D393-4454-82F2-B23A0F851906}"/>
              </a:ext>
            </a:extLst>
          </p:cNvPr>
          <p:cNvSpPr txBox="1"/>
          <p:nvPr/>
        </p:nvSpPr>
        <p:spPr>
          <a:xfrm>
            <a:off x="6096000" y="4130886"/>
            <a:ext cx="195499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GUAPO</a:t>
            </a:r>
          </a:p>
          <a:p>
            <a:pPr algn="ctr"/>
            <a:r>
              <a:rPr lang="en-US" b="1" dirty="0"/>
              <a:t>ATRACTIVO</a:t>
            </a:r>
          </a:p>
          <a:p>
            <a:pPr algn="ctr"/>
            <a:r>
              <a:rPr lang="en-US" b="1" dirty="0"/>
              <a:t>HERMOSO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04E8AFF-6319-417B-B956-DA410E4E13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251"/>
          <a:stretch/>
        </p:blipFill>
        <p:spPr>
          <a:xfrm>
            <a:off x="8529179" y="1943440"/>
            <a:ext cx="2172765" cy="2971120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0051CF8B-9B8D-45CF-B0A3-74D67CB21A1F}"/>
              </a:ext>
            </a:extLst>
          </p:cNvPr>
          <p:cNvSpPr txBox="1"/>
          <p:nvPr/>
        </p:nvSpPr>
        <p:spPr>
          <a:xfrm>
            <a:off x="8573461" y="5005172"/>
            <a:ext cx="19549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TIERNO</a:t>
            </a:r>
          </a:p>
          <a:p>
            <a:pPr algn="ctr"/>
            <a:r>
              <a:rPr lang="en-US" b="1" dirty="0"/>
              <a:t>HERMOSO</a:t>
            </a:r>
          </a:p>
        </p:txBody>
      </p:sp>
    </p:spTree>
    <p:extLst>
      <p:ext uri="{BB962C8B-B14F-4D97-AF65-F5344CB8AC3E}">
        <p14:creationId xmlns:p14="http://schemas.microsoft.com/office/powerpoint/2010/main" val="690680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5193A7-0339-48B5-9947-4627E0F9D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0279" y="1368425"/>
            <a:ext cx="8657492" cy="9879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Los </a:t>
            </a:r>
            <a:r>
              <a:rPr lang="en-US" dirty="0" err="1"/>
              <a:t>adjetivos</a:t>
            </a:r>
            <a:r>
              <a:rPr lang="en-US" dirty="0"/>
              <a:t> se </a:t>
            </a:r>
            <a:r>
              <a:rPr lang="en-US" dirty="0" err="1"/>
              <a:t>usan</a:t>
            </a:r>
            <a:r>
              <a:rPr lang="en-US" dirty="0"/>
              <a:t> para </a:t>
            </a:r>
            <a:r>
              <a:rPr lang="en-US" dirty="0" err="1"/>
              <a:t>describir</a:t>
            </a:r>
            <a:r>
              <a:rPr lang="en-US" dirty="0"/>
              <a:t> a los </a:t>
            </a:r>
            <a:r>
              <a:rPr lang="en-US" dirty="0" err="1"/>
              <a:t>sustantivos</a:t>
            </a:r>
            <a:endParaRPr lang="en-US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0F7590A0-32DE-40BB-8B1F-71B044CD717C}"/>
              </a:ext>
            </a:extLst>
          </p:cNvPr>
          <p:cNvSpPr txBox="1">
            <a:spLocks/>
          </p:cNvSpPr>
          <p:nvPr/>
        </p:nvSpPr>
        <p:spPr>
          <a:xfrm>
            <a:off x="750279" y="292893"/>
            <a:ext cx="4572000" cy="77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/>
              <a:t>GRAMÁTICA, </a:t>
            </a:r>
            <a:r>
              <a:rPr lang="en-US" sz="2500" dirty="0" err="1"/>
              <a:t>ubicación</a:t>
            </a:r>
            <a:r>
              <a:rPr lang="en-US" sz="2500" dirty="0"/>
              <a:t> de los </a:t>
            </a:r>
            <a:r>
              <a:rPr lang="en-US" sz="2500" dirty="0" err="1"/>
              <a:t>adjetivos</a:t>
            </a:r>
            <a:endParaRPr lang="en-US" sz="25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EE5833-7604-454E-BF5A-DD522E4745EA}"/>
              </a:ext>
            </a:extLst>
          </p:cNvPr>
          <p:cNvSpPr txBox="1"/>
          <p:nvPr/>
        </p:nvSpPr>
        <p:spPr>
          <a:xfrm>
            <a:off x="2644142" y="2553785"/>
            <a:ext cx="5081365" cy="630942"/>
          </a:xfrm>
          <a:prstGeom prst="rect">
            <a:avLst/>
          </a:prstGeom>
          <a:solidFill>
            <a:srgbClr val="F9D3B9"/>
          </a:solidFill>
        </p:spPr>
        <p:txBody>
          <a:bodyPr wrap="square" rtlCol="0">
            <a:spAutoFit/>
          </a:bodyPr>
          <a:lstStyle/>
          <a:p>
            <a:r>
              <a:rPr lang="en-US" sz="3500" dirty="0" err="1"/>
              <a:t>Su</a:t>
            </a:r>
            <a:r>
              <a:rPr lang="en-US" sz="3500" dirty="0"/>
              <a:t> casa es hermosa.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A895699-F52F-4DD2-8085-DD2CB9F631BE}"/>
              </a:ext>
            </a:extLst>
          </p:cNvPr>
          <p:cNvSpPr txBox="1"/>
          <p:nvPr/>
        </p:nvSpPr>
        <p:spPr>
          <a:xfrm>
            <a:off x="2644142" y="3429000"/>
            <a:ext cx="5081365" cy="630942"/>
          </a:xfrm>
          <a:prstGeom prst="rect">
            <a:avLst/>
          </a:prstGeom>
          <a:solidFill>
            <a:srgbClr val="F9D3B9"/>
          </a:solidFill>
        </p:spPr>
        <p:txBody>
          <a:bodyPr wrap="square" rtlCol="0">
            <a:spAutoFit/>
          </a:bodyPr>
          <a:lstStyle/>
          <a:p>
            <a:r>
              <a:rPr lang="en-US" sz="3500" dirty="0"/>
              <a:t>El café </a:t>
            </a:r>
            <a:r>
              <a:rPr lang="en-US" sz="3500" dirty="0" err="1"/>
              <a:t>está</a:t>
            </a:r>
            <a:r>
              <a:rPr lang="en-US" sz="3500" dirty="0"/>
              <a:t> caliente.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43749B5-CA60-4D1E-88CB-ADEA7AE8722F}"/>
              </a:ext>
            </a:extLst>
          </p:cNvPr>
          <p:cNvSpPr txBox="1"/>
          <p:nvPr/>
        </p:nvSpPr>
        <p:spPr>
          <a:xfrm>
            <a:off x="2644141" y="4368758"/>
            <a:ext cx="5081365" cy="630942"/>
          </a:xfrm>
          <a:prstGeom prst="rect">
            <a:avLst/>
          </a:prstGeom>
          <a:solidFill>
            <a:srgbClr val="F9D3B9"/>
          </a:solidFill>
        </p:spPr>
        <p:txBody>
          <a:bodyPr wrap="square" rtlCol="0">
            <a:spAutoFit/>
          </a:bodyPr>
          <a:lstStyle/>
          <a:p>
            <a:r>
              <a:rPr lang="en-US" sz="3500" dirty="0"/>
              <a:t>Mi primo es </a:t>
            </a:r>
            <a:r>
              <a:rPr lang="en-US" sz="3500" dirty="0" err="1">
                <a:solidFill>
                  <a:srgbClr val="FF0000"/>
                </a:solidFill>
              </a:rPr>
              <a:t>muy</a:t>
            </a:r>
            <a:r>
              <a:rPr lang="en-US" sz="3500" dirty="0"/>
              <a:t> alto.</a:t>
            </a:r>
          </a:p>
        </p:txBody>
      </p:sp>
    </p:spTree>
    <p:extLst>
      <p:ext uri="{BB962C8B-B14F-4D97-AF65-F5344CB8AC3E}">
        <p14:creationId xmlns:p14="http://schemas.microsoft.com/office/powerpoint/2010/main" val="2318323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FE6851A-5E53-49B7-8EC0-71753CDC3DE7}"/>
              </a:ext>
            </a:extLst>
          </p:cNvPr>
          <p:cNvSpPr txBox="1">
            <a:spLocks/>
          </p:cNvSpPr>
          <p:nvPr/>
        </p:nvSpPr>
        <p:spPr>
          <a:xfrm>
            <a:off x="750279" y="292893"/>
            <a:ext cx="4572000" cy="77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Vocabulario</a:t>
            </a:r>
            <a:r>
              <a:rPr lang="en-US" sz="2500" dirty="0"/>
              <a:t>, </a:t>
            </a:r>
            <a:r>
              <a:rPr lang="en-US" sz="2500" dirty="0" err="1"/>
              <a:t>adjetivos</a:t>
            </a:r>
            <a:r>
              <a:rPr lang="en-US" sz="2500" dirty="0"/>
              <a:t> </a:t>
            </a:r>
            <a:r>
              <a:rPr lang="en-US" sz="2500" dirty="0" err="1"/>
              <a:t>opuestos</a:t>
            </a:r>
            <a:endParaRPr lang="en-US" sz="25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B5F8BE-39E0-4AAB-B6D8-8DCACEE0A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03" y="1407570"/>
            <a:ext cx="4692076" cy="5028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9D4E22-D7F5-428C-BAA7-E361A2CA7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676" y="1379950"/>
            <a:ext cx="5109685" cy="50280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8216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FE6851A-5E53-49B7-8EC0-71753CDC3DE7}"/>
              </a:ext>
            </a:extLst>
          </p:cNvPr>
          <p:cNvSpPr txBox="1">
            <a:spLocks/>
          </p:cNvSpPr>
          <p:nvPr/>
        </p:nvSpPr>
        <p:spPr>
          <a:xfrm>
            <a:off x="7080741" y="152216"/>
            <a:ext cx="4572000" cy="77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Vocabulario</a:t>
            </a:r>
            <a:r>
              <a:rPr lang="en-US" sz="2500" dirty="0"/>
              <a:t>, </a:t>
            </a:r>
            <a:r>
              <a:rPr lang="en-US" sz="2500" dirty="0" err="1"/>
              <a:t>adjetivos</a:t>
            </a:r>
            <a:r>
              <a:rPr lang="en-US" sz="2500" dirty="0"/>
              <a:t> </a:t>
            </a:r>
            <a:r>
              <a:rPr lang="en-US" sz="2500" dirty="0" err="1"/>
              <a:t>opuestos</a:t>
            </a:r>
            <a:endParaRPr lang="en-US" sz="25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17D5D2-E2A8-42B5-885B-F7CC20875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415" y="434583"/>
            <a:ext cx="5377862" cy="577819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0A12776-24F1-4F50-B0C0-1E19DF0EBF4A}"/>
              </a:ext>
            </a:extLst>
          </p:cNvPr>
          <p:cNvSpPr txBox="1"/>
          <p:nvPr/>
        </p:nvSpPr>
        <p:spPr>
          <a:xfrm>
            <a:off x="7807570" y="2425897"/>
            <a:ext cx="20632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hlinkClick r:id="rId3"/>
              </a:rPr>
              <a:t>https://aprenderespanol.org/ejercicios/gramatica/adjetivos-1/index.html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50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2BC5EFE-B3A3-4B19-8550-D7BBBE3C9EAC}"/>
              </a:ext>
            </a:extLst>
          </p:cNvPr>
          <p:cNvSpPr txBox="1">
            <a:spLocks/>
          </p:cNvSpPr>
          <p:nvPr/>
        </p:nvSpPr>
        <p:spPr>
          <a:xfrm>
            <a:off x="7080741" y="152216"/>
            <a:ext cx="4572000" cy="776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Adjetivos</a:t>
            </a:r>
            <a:r>
              <a:rPr lang="en-US" sz="2500" dirty="0"/>
              <a:t> </a:t>
            </a:r>
            <a:r>
              <a:rPr lang="en-US" sz="2500" dirty="0" err="1"/>
              <a:t>concordancia</a:t>
            </a:r>
            <a:endParaRPr lang="en-US" sz="25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EE4B3C-51FD-43AC-B973-0D80F119E68F}"/>
              </a:ext>
            </a:extLst>
          </p:cNvPr>
          <p:cNvSpPr txBox="1"/>
          <p:nvPr/>
        </p:nvSpPr>
        <p:spPr>
          <a:xfrm>
            <a:off x="604326" y="1522154"/>
            <a:ext cx="5081365" cy="630942"/>
          </a:xfrm>
          <a:prstGeom prst="rect">
            <a:avLst/>
          </a:prstGeom>
          <a:solidFill>
            <a:srgbClr val="F9D3B9"/>
          </a:solidFill>
        </p:spPr>
        <p:txBody>
          <a:bodyPr wrap="square" rtlCol="0">
            <a:spAutoFit/>
          </a:bodyPr>
          <a:lstStyle/>
          <a:p>
            <a:r>
              <a:rPr lang="en-US" sz="3500" dirty="0"/>
              <a:t>S</a:t>
            </a:r>
            <a:r>
              <a:rPr lang="en-US" sz="3500" dirty="0">
                <a:solidFill>
                  <a:srgbClr val="FF0000"/>
                </a:solidFill>
              </a:rPr>
              <a:t>us</a:t>
            </a:r>
            <a:r>
              <a:rPr lang="en-US" sz="3500" dirty="0"/>
              <a:t> </a:t>
            </a:r>
            <a:r>
              <a:rPr lang="en-US" sz="3500" dirty="0">
                <a:solidFill>
                  <a:srgbClr val="FF0000"/>
                </a:solidFill>
              </a:rPr>
              <a:t>casas</a:t>
            </a:r>
            <a:r>
              <a:rPr lang="en-US" sz="3500" dirty="0"/>
              <a:t> son </a:t>
            </a:r>
            <a:r>
              <a:rPr lang="en-US" sz="3500" dirty="0" err="1"/>
              <a:t>grand</a:t>
            </a:r>
            <a:r>
              <a:rPr lang="en-US" sz="3500" dirty="0" err="1">
                <a:solidFill>
                  <a:srgbClr val="FF0000"/>
                </a:solidFill>
              </a:rPr>
              <a:t>es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3161B41-D7F3-4CCD-B940-B1A9FE08C51F}"/>
              </a:ext>
            </a:extLst>
          </p:cNvPr>
          <p:cNvSpPr txBox="1"/>
          <p:nvPr/>
        </p:nvSpPr>
        <p:spPr>
          <a:xfrm>
            <a:off x="815341" y="3292338"/>
            <a:ext cx="5081365" cy="630942"/>
          </a:xfrm>
          <a:prstGeom prst="rect">
            <a:avLst/>
          </a:prstGeom>
          <a:solidFill>
            <a:srgbClr val="F9D3B9"/>
          </a:solidFill>
        </p:spPr>
        <p:txBody>
          <a:bodyPr wrap="square" rtlCol="0">
            <a:spAutoFit/>
          </a:bodyPr>
          <a:lstStyle/>
          <a:p>
            <a:r>
              <a:rPr lang="en-US" sz="3500" dirty="0" err="1"/>
              <a:t>S</a:t>
            </a:r>
            <a:r>
              <a:rPr lang="en-US" sz="3500" dirty="0" err="1">
                <a:solidFill>
                  <a:srgbClr val="FF0000"/>
                </a:solidFill>
              </a:rPr>
              <a:t>u</a:t>
            </a:r>
            <a:r>
              <a:rPr lang="en-US" sz="3500" dirty="0"/>
              <a:t> </a:t>
            </a:r>
            <a:r>
              <a:rPr lang="en-US" sz="3500" dirty="0">
                <a:solidFill>
                  <a:srgbClr val="FF0000"/>
                </a:solidFill>
              </a:rPr>
              <a:t>casa</a:t>
            </a:r>
            <a:r>
              <a:rPr lang="en-US" sz="3500" dirty="0"/>
              <a:t> </a:t>
            </a:r>
            <a:r>
              <a:rPr lang="en-US" sz="3500" u="sng" dirty="0"/>
              <a:t>es</a:t>
            </a:r>
            <a:r>
              <a:rPr lang="en-US" sz="3500" dirty="0"/>
              <a:t> </a:t>
            </a:r>
            <a:r>
              <a:rPr lang="en-US" sz="3500" dirty="0" err="1"/>
              <a:t>grand</a:t>
            </a:r>
            <a:r>
              <a:rPr lang="en-US" sz="3500" dirty="0" err="1">
                <a:solidFill>
                  <a:srgbClr val="FF0000"/>
                </a:solidFill>
              </a:rPr>
              <a:t>e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27935261-DE0C-44C7-A1A0-B14DEAAE1291}"/>
              </a:ext>
            </a:extLst>
          </p:cNvPr>
          <p:cNvSpPr/>
          <p:nvPr/>
        </p:nvSpPr>
        <p:spPr>
          <a:xfrm>
            <a:off x="6236677" y="1679889"/>
            <a:ext cx="1254369" cy="315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BFF09AC2-276E-49BA-9EF9-311B97D0FC2F}"/>
              </a:ext>
            </a:extLst>
          </p:cNvPr>
          <p:cNvSpPr/>
          <p:nvPr/>
        </p:nvSpPr>
        <p:spPr>
          <a:xfrm>
            <a:off x="6307018" y="3384545"/>
            <a:ext cx="1254369" cy="315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51F9518-302E-46F1-9113-BA2449533AA9}"/>
              </a:ext>
            </a:extLst>
          </p:cNvPr>
          <p:cNvSpPr txBox="1"/>
          <p:nvPr/>
        </p:nvSpPr>
        <p:spPr>
          <a:xfrm>
            <a:off x="8224328" y="1522153"/>
            <a:ext cx="1705122" cy="630942"/>
          </a:xfrm>
          <a:prstGeom prst="rect">
            <a:avLst/>
          </a:prstGeom>
          <a:solidFill>
            <a:srgbClr val="F9D3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plural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FAEAEEB-0102-4B20-A7C9-69A6EDE50C79}"/>
              </a:ext>
            </a:extLst>
          </p:cNvPr>
          <p:cNvSpPr txBox="1"/>
          <p:nvPr/>
        </p:nvSpPr>
        <p:spPr>
          <a:xfrm>
            <a:off x="8286171" y="3226809"/>
            <a:ext cx="1705122" cy="630942"/>
          </a:xfrm>
          <a:prstGeom prst="rect">
            <a:avLst/>
          </a:prstGeom>
          <a:solidFill>
            <a:srgbClr val="F9D3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singular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87EA7AE-75E7-4D19-BD61-950C7849118A}"/>
              </a:ext>
            </a:extLst>
          </p:cNvPr>
          <p:cNvSpPr txBox="1"/>
          <p:nvPr/>
        </p:nvSpPr>
        <p:spPr>
          <a:xfrm>
            <a:off x="815340" y="4747051"/>
            <a:ext cx="5081365" cy="630942"/>
          </a:xfrm>
          <a:prstGeom prst="rect">
            <a:avLst/>
          </a:prstGeom>
          <a:solidFill>
            <a:srgbClr val="F9D3B9"/>
          </a:solidFill>
        </p:spPr>
        <p:txBody>
          <a:bodyPr wrap="square" rtlCol="0">
            <a:spAutoFit/>
          </a:bodyPr>
          <a:lstStyle/>
          <a:p>
            <a:r>
              <a:rPr lang="en-US" sz="3500" dirty="0"/>
              <a:t>Ell</a:t>
            </a:r>
            <a:r>
              <a:rPr lang="en-US" sz="3500" dirty="0">
                <a:solidFill>
                  <a:srgbClr val="FF0000"/>
                </a:solidFill>
              </a:rPr>
              <a:t>a</a:t>
            </a:r>
            <a:r>
              <a:rPr lang="en-US" sz="3500" dirty="0"/>
              <a:t> es </a:t>
            </a:r>
            <a:r>
              <a:rPr lang="en-US" sz="3500" dirty="0" err="1"/>
              <a:t>alt</a:t>
            </a:r>
            <a:r>
              <a:rPr lang="en-US" sz="3500" dirty="0" err="1">
                <a:solidFill>
                  <a:srgbClr val="FF0000"/>
                </a:solidFill>
              </a:rPr>
              <a:t>a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D3144D-57B2-4B9C-857F-F8F1B9BB2703}"/>
              </a:ext>
            </a:extLst>
          </p:cNvPr>
          <p:cNvSpPr txBox="1"/>
          <p:nvPr/>
        </p:nvSpPr>
        <p:spPr>
          <a:xfrm>
            <a:off x="815339" y="5673174"/>
            <a:ext cx="5081365" cy="630942"/>
          </a:xfrm>
          <a:prstGeom prst="rect">
            <a:avLst/>
          </a:prstGeom>
          <a:solidFill>
            <a:srgbClr val="F9D3B9"/>
          </a:solidFill>
        </p:spPr>
        <p:txBody>
          <a:bodyPr wrap="square" rtlCol="0">
            <a:spAutoFit/>
          </a:bodyPr>
          <a:lstStyle/>
          <a:p>
            <a:r>
              <a:rPr lang="en-US" sz="3500" dirty="0" err="1"/>
              <a:t>Él</a:t>
            </a:r>
            <a:r>
              <a:rPr lang="en-US" sz="3500" dirty="0"/>
              <a:t> es alt</a:t>
            </a:r>
            <a:r>
              <a:rPr lang="en-US" sz="3500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E7A72EF2-BC20-48B8-BF50-48CF35F48FCF}"/>
              </a:ext>
            </a:extLst>
          </p:cNvPr>
          <p:cNvSpPr/>
          <p:nvPr/>
        </p:nvSpPr>
        <p:spPr>
          <a:xfrm>
            <a:off x="6295297" y="4862640"/>
            <a:ext cx="1254369" cy="315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F162F5AF-3061-48D6-A78D-C7E03E56B3E1}"/>
              </a:ext>
            </a:extLst>
          </p:cNvPr>
          <p:cNvSpPr/>
          <p:nvPr/>
        </p:nvSpPr>
        <p:spPr>
          <a:xfrm>
            <a:off x="6453556" y="5840586"/>
            <a:ext cx="1254369" cy="315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0873EBF-4CCF-4078-89BC-2727D37E098B}"/>
              </a:ext>
            </a:extLst>
          </p:cNvPr>
          <p:cNvSpPr txBox="1"/>
          <p:nvPr/>
        </p:nvSpPr>
        <p:spPr>
          <a:xfrm>
            <a:off x="8224328" y="4704904"/>
            <a:ext cx="2361610" cy="630942"/>
          </a:xfrm>
          <a:prstGeom prst="rect">
            <a:avLst/>
          </a:prstGeom>
          <a:solidFill>
            <a:srgbClr val="F9D3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/>
              <a:t>femenino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8684791-AF73-43BF-950D-7D896F8745D4}"/>
              </a:ext>
            </a:extLst>
          </p:cNvPr>
          <p:cNvSpPr txBox="1"/>
          <p:nvPr/>
        </p:nvSpPr>
        <p:spPr>
          <a:xfrm>
            <a:off x="8286171" y="5682850"/>
            <a:ext cx="2361610" cy="630942"/>
          </a:xfrm>
          <a:prstGeom prst="rect">
            <a:avLst/>
          </a:prstGeom>
          <a:solidFill>
            <a:srgbClr val="F9D3B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500" dirty="0" err="1"/>
              <a:t>masculino</a:t>
            </a:r>
            <a:endParaRPr lang="en-US" sz="3500" dirty="0">
              <a:solidFill>
                <a:srgbClr val="FF0000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81150B-64D0-496B-97E4-03FC9CF17730}"/>
              </a:ext>
            </a:extLst>
          </p:cNvPr>
          <p:cNvSpPr txBox="1"/>
          <p:nvPr/>
        </p:nvSpPr>
        <p:spPr>
          <a:xfrm>
            <a:off x="686384" y="45224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hlinkClick r:id="rId2"/>
              </a:rPr>
              <a:t>https://aprenderespanol.org/ejercicios/gramatica/adjetivos/concordancia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0726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465</Words>
  <Application>Microsoft Office PowerPoint</Application>
  <PresentationFormat>Panorámica</PresentationFormat>
  <Paragraphs>119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Los miembros de la familia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Tarea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LENOVO</cp:lastModifiedBy>
  <cp:revision>58</cp:revision>
  <dcterms:created xsi:type="dcterms:W3CDTF">2021-06-18T05:48:23Z</dcterms:created>
  <dcterms:modified xsi:type="dcterms:W3CDTF">2021-09-29T00:19:40Z</dcterms:modified>
</cp:coreProperties>
</file>