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84" r:id="rId5"/>
    <p:sldId id="286" r:id="rId6"/>
    <p:sldId id="287" r:id="rId7"/>
    <p:sldId id="266" r:id="rId8"/>
    <p:sldId id="289" r:id="rId9"/>
    <p:sldId id="279" r:id="rId10"/>
    <p:sldId id="280" r:id="rId11"/>
    <p:sldId id="288" r:id="rId12"/>
    <p:sldId id="290" r:id="rId13"/>
    <p:sldId id="291" r:id="rId14"/>
    <p:sldId id="292" r:id="rId15"/>
    <p:sldId id="294" r:id="rId16"/>
    <p:sldId id="295" r:id="rId17"/>
    <p:sldId id="296" r:id="rId18"/>
    <p:sldId id="298" r:id="rId19"/>
    <p:sldId id="297" r:id="rId20"/>
    <p:sldId id="301" r:id="rId21"/>
    <p:sldId id="299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1" r:id="rId32"/>
    <p:sldId id="312" r:id="rId33"/>
    <p:sldId id="316" r:id="rId34"/>
    <p:sldId id="313" r:id="rId35"/>
    <p:sldId id="314" r:id="rId36"/>
    <p:sldId id="315" r:id="rId37"/>
    <p:sldId id="322" r:id="rId38"/>
    <p:sldId id="317" r:id="rId39"/>
    <p:sldId id="321" r:id="rId40"/>
    <p:sldId id="318" r:id="rId41"/>
    <p:sldId id="319" r:id="rId42"/>
    <p:sldId id="320" r:id="rId4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respanol.org/ejercicios/vocabulario/meses-estaciones/meses-audio.htm" TargetMode="External"/><Relationship Id="rId2" Type="http://schemas.openxmlformats.org/officeDocument/2006/relationships/hyperlink" Target="https://aprenderespanol.org/ejercicios/vocabulario/dias/dias-semana-ord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renderespanol.org/ejercicios/vocabulario/fecha/fecha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respanol.org/ejercicios/verbos/presente-querer.htm" TargetMode="External"/><Relationship Id="rId2" Type="http://schemas.openxmlformats.org/officeDocument/2006/relationships/hyperlink" Target="https://www.languagesonline.org.uk/Spanish/Cam1/Cam1Uni11/3303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prati.com.ec/es/hombres/c/02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21888-FC85-4E9E-8DA9-5CC4093D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8793826" y="307291"/>
            <a:ext cx="2901244" cy="17534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967CD-A24D-4180-84FF-B179082C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28"/>
            <a:ext cx="1927688" cy="175348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93D3E13-235A-4CF9-8E86-42E031167394}"/>
              </a:ext>
            </a:extLst>
          </p:cNvPr>
          <p:cNvSpPr txBox="1">
            <a:spLocks/>
          </p:cNvSpPr>
          <p:nvPr/>
        </p:nvSpPr>
        <p:spPr>
          <a:xfrm>
            <a:off x="2180492" y="1254369"/>
            <a:ext cx="6613334" cy="4419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Unidad 3 </a:t>
            </a:r>
          </a:p>
          <a:p>
            <a:r>
              <a:rPr lang="en-US" sz="4100" dirty="0"/>
              <a:t>LECCIÓN 3:Decir la hora</a:t>
            </a:r>
          </a:p>
          <a:p>
            <a:endParaRPr lang="en-US" sz="4100" dirty="0"/>
          </a:p>
          <a:p>
            <a:r>
              <a:rPr lang="en-US" sz="4100" b="1" dirty="0" err="1"/>
              <a:t>Vocabulario</a:t>
            </a:r>
            <a:r>
              <a:rPr lang="en-US" sz="4100" b="1" dirty="0"/>
              <a:t>: </a:t>
            </a:r>
          </a:p>
          <a:p>
            <a:r>
              <a:rPr lang="en-US" sz="4100" dirty="0"/>
              <a:t>Los días de la </a:t>
            </a:r>
            <a:r>
              <a:rPr lang="en-US" sz="4100" dirty="0" err="1"/>
              <a:t>semana</a:t>
            </a:r>
            <a:r>
              <a:rPr lang="en-US" sz="4100" dirty="0"/>
              <a:t>, los meses del </a:t>
            </a:r>
            <a:r>
              <a:rPr lang="en-US" sz="4100" dirty="0" err="1"/>
              <a:t>año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Lenguaje</a:t>
            </a:r>
            <a:r>
              <a:rPr lang="en-US" sz="4100" b="1" dirty="0"/>
              <a:t> social:</a:t>
            </a:r>
          </a:p>
          <a:p>
            <a:r>
              <a:rPr lang="en-US" sz="4100" dirty="0" err="1"/>
              <a:t>Conversar</a:t>
            </a:r>
            <a:r>
              <a:rPr lang="en-US" sz="4100" dirty="0"/>
              <a:t> </a:t>
            </a:r>
            <a:r>
              <a:rPr lang="en-US" sz="4100" dirty="0" err="1"/>
              <a:t>acerca</a:t>
            </a:r>
            <a:r>
              <a:rPr lang="en-US" sz="4100" dirty="0"/>
              <a:t> de un </a:t>
            </a:r>
            <a:r>
              <a:rPr lang="en-US" sz="4100" dirty="0" err="1"/>
              <a:t>evento</a:t>
            </a:r>
            <a:r>
              <a:rPr lang="en-US" sz="4100" dirty="0"/>
              <a:t>, una </a:t>
            </a:r>
            <a:r>
              <a:rPr lang="en-US" sz="4100" dirty="0" err="1"/>
              <a:t>cita</a:t>
            </a:r>
            <a:r>
              <a:rPr lang="en-US" sz="4100" dirty="0"/>
              <a:t>.</a:t>
            </a:r>
          </a:p>
          <a:p>
            <a:endParaRPr lang="en-US" sz="4100" dirty="0"/>
          </a:p>
          <a:p>
            <a:r>
              <a:rPr lang="en-US" sz="4100" b="1" dirty="0" err="1"/>
              <a:t>Gramática</a:t>
            </a:r>
            <a:r>
              <a:rPr lang="en-US" sz="4100" b="1" dirty="0"/>
              <a:t>:</a:t>
            </a:r>
          </a:p>
          <a:p>
            <a:r>
              <a:rPr lang="en-US" sz="4100" dirty="0" err="1"/>
              <a:t>Preguntas</a:t>
            </a:r>
            <a:r>
              <a:rPr lang="en-US" sz="4100" dirty="0"/>
              <a:t> y </a:t>
            </a:r>
            <a:r>
              <a:rPr lang="en-US" sz="4100" dirty="0" err="1"/>
              <a:t>respuestas</a:t>
            </a:r>
            <a:r>
              <a:rPr lang="en-US" sz="4100" dirty="0"/>
              <a:t> </a:t>
            </a:r>
            <a:r>
              <a:rPr lang="en-US" sz="4100" dirty="0" err="1"/>
              <a:t>acerca</a:t>
            </a:r>
            <a:r>
              <a:rPr lang="en-US" sz="4100" dirty="0"/>
              <a:t> de </a:t>
            </a:r>
            <a:r>
              <a:rPr lang="en-US" sz="4100" dirty="0" err="1"/>
              <a:t>lahora</a:t>
            </a:r>
            <a:r>
              <a:rPr lang="en-US" sz="4100" dirty="0"/>
              <a:t>.</a:t>
            </a:r>
          </a:p>
          <a:p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26462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AEA3068-72FC-4D79-AE25-D34DE82C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68" y="429438"/>
            <a:ext cx="6232033" cy="28940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4CAF8EF-3442-498A-B8BF-EC5DAB10B962}"/>
              </a:ext>
            </a:extLst>
          </p:cNvPr>
          <p:cNvSpPr txBox="1"/>
          <p:nvPr/>
        </p:nvSpPr>
        <p:spPr>
          <a:xfrm>
            <a:off x="2719755" y="3856340"/>
            <a:ext cx="77372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lain" startAt="5"/>
            </a:pPr>
            <a:r>
              <a:rPr lang="en-US" sz="5000" dirty="0"/>
              <a:t>10    15   20     </a:t>
            </a:r>
          </a:p>
          <a:p>
            <a:pPr marL="914400" indent="-914400">
              <a:buAutoNum type="arabicPlain" startAt="25"/>
            </a:pPr>
            <a:r>
              <a:rPr lang="en-US" sz="5000" dirty="0"/>
              <a:t>30    35    40    </a:t>
            </a:r>
          </a:p>
          <a:p>
            <a:r>
              <a:rPr lang="en-US" sz="5000" dirty="0"/>
              <a:t>50    60 </a:t>
            </a:r>
          </a:p>
        </p:txBody>
      </p:sp>
    </p:spTree>
    <p:extLst>
      <p:ext uri="{BB962C8B-B14F-4D97-AF65-F5344CB8AC3E}">
        <p14:creationId xmlns:p14="http://schemas.microsoft.com/office/powerpoint/2010/main" val="378382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7EBBF7-181F-496D-BFC0-8DBAC78B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45" y="1410590"/>
            <a:ext cx="8440328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DÍAS DE LA SEMANA EN ESPAÑOL E INGLÉS - VIDEOS PARA NIÑOS - MATERIAL  DIDÁCTICO - YouTube">
            <a:extLst>
              <a:ext uri="{FF2B5EF4-FFF2-40B4-BE49-F238E27FC236}">
                <a16:creationId xmlns:a16="http://schemas.microsoft.com/office/drawing/2014/main" id="{B3CDB3B5-2379-425A-92E9-7089E2EF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527538"/>
            <a:ext cx="7297615" cy="54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6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s meses del año. Vocabulario inicial español | Aprender español, Clases  de español para preescolares, Meses en espanol">
            <a:extLst>
              <a:ext uri="{FF2B5EF4-FFF2-40B4-BE49-F238E27FC236}">
                <a16:creationId xmlns:a16="http://schemas.microsoft.com/office/drawing/2014/main" id="{BB3DB0C1-A7CC-43FE-BF9A-B30D7E44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6" y="341678"/>
            <a:ext cx="5813917" cy="664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2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l calendario de feriados nacionales del 2021 incluye 28 días de descanso -  El Comercio">
            <a:extLst>
              <a:ext uri="{FF2B5EF4-FFF2-40B4-BE49-F238E27FC236}">
                <a16:creationId xmlns:a16="http://schemas.microsoft.com/office/drawing/2014/main" id="{106C7A3E-E2D7-4A21-AB53-3EB95A92F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9"/>
          <a:stretch/>
        </p:blipFill>
        <p:spPr bwMode="auto">
          <a:xfrm>
            <a:off x="973015" y="416600"/>
            <a:ext cx="9155724" cy="64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5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4B922-90EC-4B76-B932-C97877C8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326" y="365125"/>
            <a:ext cx="2712428" cy="1325563"/>
          </a:xfrm>
        </p:spPr>
        <p:txBody>
          <a:bodyPr/>
          <a:lstStyle/>
          <a:p>
            <a:r>
              <a:rPr lang="en-US" dirty="0" err="1"/>
              <a:t>Calendario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19F97-8213-47C7-9675-D7B0FC21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alendario octubre 2021 - Calendarpedia">
            <a:extLst>
              <a:ext uri="{FF2B5EF4-FFF2-40B4-BE49-F238E27FC236}">
                <a16:creationId xmlns:a16="http://schemas.microsoft.com/office/drawing/2014/main" id="{BF2A17F5-4F77-4081-A663-48584F02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466951"/>
            <a:ext cx="8459665" cy="59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4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AAEBE-2687-4353-9E46-70D52954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42538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fechas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563FD-8EB7-4FB5-A219-ED189B2D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¿</a:t>
            </a:r>
            <a:r>
              <a:rPr lang="en-US" b="1" dirty="0" err="1"/>
              <a:t>Cúando</a:t>
            </a:r>
            <a:r>
              <a:rPr lang="en-US" b="1" dirty="0"/>
              <a:t> es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cumpleaños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dirty="0"/>
              <a:t>Mi </a:t>
            </a:r>
            <a:r>
              <a:rPr lang="en-US" dirty="0" err="1"/>
              <a:t>cumpleaños</a:t>
            </a:r>
            <a:r>
              <a:rPr lang="en-US" dirty="0"/>
              <a:t> es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marzo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Mi </a:t>
            </a:r>
            <a:r>
              <a:rPr lang="en-US" dirty="0" err="1"/>
              <a:t>cumpleaños</a:t>
            </a:r>
            <a:r>
              <a:rPr lang="en-US" dirty="0"/>
              <a:t> es </a:t>
            </a:r>
            <a:r>
              <a:rPr lang="en-US" dirty="0" err="1">
                <a:solidFill>
                  <a:srgbClr val="FF0000"/>
                </a:solidFill>
              </a:rPr>
              <a:t>el</a:t>
            </a:r>
            <a:r>
              <a:rPr lang="en-US" dirty="0">
                <a:solidFill>
                  <a:srgbClr val="FF0000"/>
                </a:solidFill>
              </a:rPr>
              <a:t> 9 de </a:t>
            </a:r>
            <a:r>
              <a:rPr lang="en-US" dirty="0" err="1">
                <a:solidFill>
                  <a:srgbClr val="FF0000"/>
                </a:solidFill>
              </a:rPr>
              <a:t>marzo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día es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cumpleaños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972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AAEBE-2687-4353-9E46-70D52954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998"/>
            <a:ext cx="2069123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Eventos</a:t>
            </a:r>
            <a:r>
              <a:rPr lang="en-U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563FD-8EB7-4FB5-A219-ED189B2D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0CE0BB-16B2-4CD6-8E41-96BFCD90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16" y="2252847"/>
            <a:ext cx="9395045" cy="32218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F3ADD2-8CA3-407F-9278-6C7D856C8E24}"/>
              </a:ext>
            </a:extLst>
          </p:cNvPr>
          <p:cNvSpPr txBox="1"/>
          <p:nvPr/>
        </p:nvSpPr>
        <p:spPr>
          <a:xfrm>
            <a:off x="2426677" y="181604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UNA FIESTA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6F6EE8-8B72-469E-9C82-E917EBF65C3B}"/>
              </a:ext>
            </a:extLst>
          </p:cNvPr>
          <p:cNvSpPr txBox="1"/>
          <p:nvPr/>
        </p:nvSpPr>
        <p:spPr>
          <a:xfrm>
            <a:off x="7655171" y="1812080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 BAILE</a:t>
            </a:r>
          </a:p>
        </p:txBody>
      </p:sp>
    </p:spTree>
    <p:extLst>
      <p:ext uri="{BB962C8B-B14F-4D97-AF65-F5344CB8AC3E}">
        <p14:creationId xmlns:p14="http://schemas.microsoft.com/office/powerpoint/2010/main" val="364322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AAEBE-2687-4353-9E46-70D52954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508" y="18255"/>
            <a:ext cx="2069123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Eventos</a:t>
            </a:r>
            <a:r>
              <a:rPr lang="en-U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563FD-8EB7-4FB5-A219-ED189B2D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6F6EE8-8B72-469E-9C82-E917EBF65C3B}"/>
              </a:ext>
            </a:extLst>
          </p:cNvPr>
          <p:cNvSpPr txBox="1"/>
          <p:nvPr/>
        </p:nvSpPr>
        <p:spPr>
          <a:xfrm>
            <a:off x="7596556" y="1571177"/>
            <a:ext cx="179362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UNA PELÍCULA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AFC891-FFE4-4F8E-BEF7-5EE5204C4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6" y="2181412"/>
            <a:ext cx="11098174" cy="361047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0BD69FC-BBCA-4CEB-B90B-072D973B45D5}"/>
              </a:ext>
            </a:extLst>
          </p:cNvPr>
          <p:cNvSpPr txBox="1"/>
          <p:nvPr/>
        </p:nvSpPr>
        <p:spPr>
          <a:xfrm>
            <a:off x="1688125" y="157117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UNA CENA</a:t>
            </a:r>
          </a:p>
        </p:txBody>
      </p:sp>
    </p:spTree>
    <p:extLst>
      <p:ext uri="{BB962C8B-B14F-4D97-AF65-F5344CB8AC3E}">
        <p14:creationId xmlns:p14="http://schemas.microsoft.com/office/powerpoint/2010/main" val="129192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66D1F8-C542-4FB0-841A-C6862982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31" y="1536758"/>
            <a:ext cx="4792714" cy="35188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F98AB32-8EE7-4A7D-BEE8-E00CA2F741DA}"/>
              </a:ext>
            </a:extLst>
          </p:cNvPr>
          <p:cNvSpPr txBox="1"/>
          <p:nvPr/>
        </p:nvSpPr>
        <p:spPr>
          <a:xfrm>
            <a:off x="1518952" y="984212"/>
            <a:ext cx="283030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PARTIDO DE FÚTBOL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0E5E465-DCBE-4E51-80D0-992D4B455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54" y="1497293"/>
            <a:ext cx="5268502" cy="365167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4BC133E-B606-4594-9441-A0853DFD68BE}"/>
              </a:ext>
            </a:extLst>
          </p:cNvPr>
          <p:cNvSpPr txBox="1"/>
          <p:nvPr/>
        </p:nvSpPr>
        <p:spPr>
          <a:xfrm>
            <a:off x="6712275" y="1004397"/>
            <a:ext cx="283030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 CONCIERTO</a:t>
            </a:r>
          </a:p>
        </p:txBody>
      </p:sp>
    </p:spTree>
    <p:extLst>
      <p:ext uri="{BB962C8B-B14F-4D97-AF65-F5344CB8AC3E}">
        <p14:creationId xmlns:p14="http://schemas.microsoft.com/office/powerpoint/2010/main" val="404260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71F39-26CD-4B60-847E-58AE6288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Él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señor</a:t>
            </a:r>
            <a:r>
              <a:rPr lang="en-US" dirty="0"/>
              <a:t> Gael García Bernal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buen</a:t>
            </a:r>
            <a:r>
              <a:rPr lang="en-US" dirty="0"/>
              <a:t> amigo Diego Luna.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Garcia Bernal es un actor </a:t>
            </a:r>
            <a:r>
              <a:rPr lang="en-US" dirty="0" err="1"/>
              <a:t>famoso</a:t>
            </a:r>
            <a:r>
              <a:rPr lang="en-US" dirty="0"/>
              <a:t> de México.</a:t>
            </a:r>
          </a:p>
          <a:p>
            <a:pPr marL="514350" indent="-514350">
              <a:buAutoNum type="arabicPeriod"/>
            </a:pPr>
            <a:r>
              <a:rPr lang="en-US" dirty="0"/>
              <a:t>Sus padres, Patricia Bernal y José Angel García, son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una </a:t>
            </a:r>
            <a:r>
              <a:rPr lang="en-US" dirty="0" err="1"/>
              <a:t>hermana</a:t>
            </a:r>
            <a:r>
              <a:rPr lang="en-US" dirty="0"/>
              <a:t> y dos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Luna </a:t>
            </a:r>
            <a:r>
              <a:rPr lang="en-US" dirty="0" err="1"/>
              <a:t>también</a:t>
            </a:r>
            <a:r>
              <a:rPr lang="en-US" dirty="0"/>
              <a:t> es actor.</a:t>
            </a:r>
          </a:p>
          <a:p>
            <a:pPr marL="514350" indent="-514350">
              <a:buAutoNum type="arabicPeriod"/>
            </a:pP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piensa</a:t>
            </a:r>
            <a:r>
              <a:rPr lang="en-US" dirty="0"/>
              <a:t> que ambos son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guapos</a:t>
            </a:r>
            <a:r>
              <a:rPr lang="en-US" dirty="0"/>
              <a:t>.</a:t>
            </a:r>
          </a:p>
        </p:txBody>
      </p:sp>
      <p:pic>
        <p:nvPicPr>
          <p:cNvPr id="4" name="Lectura Gael Garcia Bernal">
            <a:hlinkClick r:id="" action="ppaction://media"/>
            <a:extLst>
              <a:ext uri="{FF2B5EF4-FFF2-40B4-BE49-F238E27FC236}">
                <a16:creationId xmlns:a16="http://schemas.microsoft.com/office/drawing/2014/main" id="{FF1918B6-275B-418F-9A17-319BF7960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815" y="256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illermo Lasso sostuvo reunión con empresarios mexicanos en la búsqueda de  inversiones - El Comercio">
            <a:extLst>
              <a:ext uri="{FF2B5EF4-FFF2-40B4-BE49-F238E27FC236}">
                <a16:creationId xmlns:a16="http://schemas.microsoft.com/office/drawing/2014/main" id="{EA083361-0CB9-4BB2-8D07-F0CF7571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" y="1098245"/>
            <a:ext cx="4317462" cy="25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E5E941-E311-4E26-9BA6-EB5E0AE16D08}"/>
              </a:ext>
            </a:extLst>
          </p:cNvPr>
          <p:cNvSpPr txBox="1"/>
          <p:nvPr/>
        </p:nvSpPr>
        <p:spPr>
          <a:xfrm>
            <a:off x="1540745" y="484648"/>
            <a:ext cx="283030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UNA REUNIÓN DE TRABAJO</a:t>
            </a:r>
          </a:p>
        </p:txBody>
      </p:sp>
      <p:pic>
        <p:nvPicPr>
          <p:cNvPr id="1030" name="Picture 6" descr="Ecuatorianos en China">
            <a:extLst>
              <a:ext uri="{FF2B5EF4-FFF2-40B4-BE49-F238E27FC236}">
                <a16:creationId xmlns:a16="http://schemas.microsoft.com/office/drawing/2014/main" id="{0C6851CC-5DA0-4DB3-9F4B-4474EEE3A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" r="1202"/>
          <a:stretch/>
        </p:blipFill>
        <p:spPr bwMode="auto">
          <a:xfrm>
            <a:off x="5920154" y="317909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D31500-5055-4112-B52A-5D4CEF7047DC}"/>
              </a:ext>
            </a:extLst>
          </p:cNvPr>
          <p:cNvSpPr txBox="1"/>
          <p:nvPr/>
        </p:nvSpPr>
        <p:spPr>
          <a:xfrm>
            <a:off x="6943399" y="3487866"/>
            <a:ext cx="283030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UNA REUNIÓN DE AMIGOS</a:t>
            </a:r>
          </a:p>
        </p:txBody>
      </p:sp>
    </p:spTree>
    <p:extLst>
      <p:ext uri="{BB962C8B-B14F-4D97-AF65-F5344CB8AC3E}">
        <p14:creationId xmlns:p14="http://schemas.microsoft.com/office/powerpoint/2010/main" val="413474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EF9315-6FF0-432D-B621-6925A73A3D84}"/>
              </a:ext>
            </a:extLst>
          </p:cNvPr>
          <p:cNvSpPr txBox="1">
            <a:spLocks/>
          </p:cNvSpPr>
          <p:nvPr/>
        </p:nvSpPr>
        <p:spPr>
          <a:xfrm>
            <a:off x="7567897" y="7505"/>
            <a:ext cx="4448908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Comprensión</a:t>
            </a:r>
            <a:r>
              <a:rPr lang="en-US" dirty="0"/>
              <a:t> oral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F76EE83-1DF7-4D4D-BF16-CD6E64406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48" y="2120108"/>
            <a:ext cx="9335803" cy="138131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0F3871A-12BB-4A40-B542-C9D16A74E0AA}"/>
              </a:ext>
            </a:extLst>
          </p:cNvPr>
          <p:cNvSpPr txBox="1"/>
          <p:nvPr/>
        </p:nvSpPr>
        <p:spPr>
          <a:xfrm>
            <a:off x="1004437" y="1495638"/>
            <a:ext cx="8534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A. </a:t>
            </a:r>
            <a:r>
              <a:rPr lang="en-US" sz="2200" dirty="0" err="1"/>
              <a:t>Escriba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</a:t>
            </a:r>
            <a:r>
              <a:rPr lang="en-US" sz="2200" dirty="0" err="1"/>
              <a:t>evento</a:t>
            </a:r>
            <a:r>
              <a:rPr lang="en-US" sz="2200" dirty="0"/>
              <a:t> que </a:t>
            </a:r>
            <a:r>
              <a:rPr lang="en-US" sz="2200" dirty="0" err="1"/>
              <a:t>escuche</a:t>
            </a:r>
            <a:r>
              <a:rPr lang="en-US" sz="2200" dirty="0"/>
              <a:t> y  </a:t>
            </a:r>
            <a:r>
              <a:rPr lang="en-US" sz="2200" dirty="0" err="1"/>
              <a:t>subraye</a:t>
            </a:r>
            <a:r>
              <a:rPr lang="en-US" sz="2200" dirty="0"/>
              <a:t> la hora </a:t>
            </a:r>
            <a:r>
              <a:rPr lang="en-US" sz="2200" dirty="0" err="1"/>
              <a:t>mencionada</a:t>
            </a:r>
            <a:r>
              <a:rPr lang="en-US" sz="22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A40490-0229-4441-966F-71AFF31FC1E8}"/>
              </a:ext>
            </a:extLst>
          </p:cNvPr>
          <p:cNvSpPr txBox="1"/>
          <p:nvPr/>
        </p:nvSpPr>
        <p:spPr>
          <a:xfrm>
            <a:off x="1098222" y="3730530"/>
            <a:ext cx="8534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B. </a:t>
            </a:r>
            <a:r>
              <a:rPr lang="en-US" sz="2200" dirty="0" err="1"/>
              <a:t>Escriba</a:t>
            </a:r>
            <a:r>
              <a:rPr lang="en-US" sz="2200" dirty="0"/>
              <a:t> las </a:t>
            </a:r>
            <a:r>
              <a:rPr lang="en-US" sz="2200" dirty="0" err="1"/>
              <a:t>fechas</a:t>
            </a:r>
            <a:r>
              <a:rPr lang="en-US" sz="2200" dirty="0"/>
              <a:t> </a:t>
            </a:r>
            <a:r>
              <a:rPr lang="en-US" sz="2200" dirty="0" err="1"/>
              <a:t>mencionadas</a:t>
            </a:r>
            <a:endParaRPr lang="en-US" sz="2200" dirty="0"/>
          </a:p>
        </p:txBody>
      </p:sp>
      <p:pic>
        <p:nvPicPr>
          <p:cNvPr id="12" name="Fundamentals_eventos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9BB65171-16C3-4A9E-B978-8528CA7F3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16" y="812188"/>
            <a:ext cx="609600" cy="609600"/>
          </a:xfrm>
          <a:prstGeom prst="rect">
            <a:avLst/>
          </a:prstGeom>
        </p:spPr>
      </p:pic>
      <p:pic>
        <p:nvPicPr>
          <p:cNvPr id="13" name="Fundamentals_dictado de fechas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8CF8AB21-1F33-4719-8238-364D772AEC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16" y="3598012"/>
            <a:ext cx="609600" cy="6096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26FC33-C5C4-4BCD-ABB7-AF5F1B90907A}"/>
              </a:ext>
            </a:extLst>
          </p:cNvPr>
          <p:cNvSpPr txBox="1"/>
          <p:nvPr/>
        </p:nvSpPr>
        <p:spPr>
          <a:xfrm>
            <a:off x="299916" y="4623698"/>
            <a:ext cx="250580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16  de </a:t>
            </a:r>
            <a:r>
              <a:rPr lang="en-US" dirty="0" err="1"/>
              <a:t>enero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28 de ____________</a:t>
            </a:r>
          </a:p>
          <a:p>
            <a:endParaRPr lang="en-US" dirty="0"/>
          </a:p>
          <a:p>
            <a:r>
              <a:rPr lang="en-US" dirty="0"/>
              <a:t>14 de ____________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774F69-53CC-43AB-868F-C062009FE9E5}"/>
              </a:ext>
            </a:extLst>
          </p:cNvPr>
          <p:cNvSpPr txBox="1"/>
          <p:nvPr/>
        </p:nvSpPr>
        <p:spPr>
          <a:xfrm>
            <a:off x="3191608" y="4623698"/>
            <a:ext cx="250580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_____  de </a:t>
            </a:r>
            <a:r>
              <a:rPr lang="en-US" dirty="0" err="1"/>
              <a:t>abril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17 de ____________</a:t>
            </a:r>
          </a:p>
          <a:p>
            <a:endParaRPr lang="en-US" dirty="0"/>
          </a:p>
          <a:p>
            <a:r>
              <a:rPr lang="en-US" dirty="0"/>
              <a:t>1 de ____________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3AFA25A-5122-4D5B-B288-9E76A9C9AA4E}"/>
              </a:ext>
            </a:extLst>
          </p:cNvPr>
          <p:cNvSpPr txBox="1"/>
          <p:nvPr/>
        </p:nvSpPr>
        <p:spPr>
          <a:xfrm>
            <a:off x="6221210" y="4623698"/>
            <a:ext cx="250580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23 de </a:t>
            </a:r>
            <a:r>
              <a:rPr lang="en-US" dirty="0" err="1"/>
              <a:t>julio</a:t>
            </a:r>
            <a:endParaRPr lang="en-US" dirty="0"/>
          </a:p>
          <a:p>
            <a:endParaRPr lang="en-US" dirty="0"/>
          </a:p>
          <a:p>
            <a:r>
              <a:rPr lang="en-US" dirty="0"/>
              <a:t>____ de Agosto.</a:t>
            </a:r>
          </a:p>
          <a:p>
            <a:endParaRPr lang="en-US" dirty="0"/>
          </a:p>
          <a:p>
            <a:r>
              <a:rPr lang="en-US" dirty="0"/>
              <a:t>12 de ____________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57E2423-B13F-40B7-824A-E6A08AFA01C3}"/>
              </a:ext>
            </a:extLst>
          </p:cNvPr>
          <p:cNvSpPr txBox="1"/>
          <p:nvPr/>
        </p:nvSpPr>
        <p:spPr>
          <a:xfrm>
            <a:off x="9250812" y="4623698"/>
            <a:ext cx="250580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21 de </a:t>
            </a:r>
            <a:r>
              <a:rPr lang="en-US" dirty="0" err="1"/>
              <a:t>octubre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11 de ____________</a:t>
            </a:r>
          </a:p>
          <a:p>
            <a:endParaRPr lang="en-US" dirty="0"/>
          </a:p>
          <a:p>
            <a:r>
              <a:rPr lang="en-US" dirty="0"/>
              <a:t>____ de  </a:t>
            </a:r>
            <a:r>
              <a:rPr lang="en-US" dirty="0" err="1"/>
              <a:t>diciembre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9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3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C7FFEA-54E8-44F3-8FAF-3D046853EBE8}"/>
              </a:ext>
            </a:extLst>
          </p:cNvPr>
          <p:cNvSpPr txBox="1">
            <a:spLocks/>
          </p:cNvSpPr>
          <p:nvPr/>
        </p:nvSpPr>
        <p:spPr>
          <a:xfrm>
            <a:off x="7215554" y="107767"/>
            <a:ext cx="4448908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Gramática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643A57-06FC-43D5-9D49-3BE23294C8E8}"/>
              </a:ext>
            </a:extLst>
          </p:cNvPr>
          <p:cNvSpPr txBox="1"/>
          <p:nvPr/>
        </p:nvSpPr>
        <p:spPr>
          <a:xfrm>
            <a:off x="885093" y="1222315"/>
            <a:ext cx="60315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¿</a:t>
            </a:r>
            <a:r>
              <a:rPr lang="en-US" sz="2800" dirty="0" err="1">
                <a:solidFill>
                  <a:srgbClr val="FF0000"/>
                </a:solidFill>
              </a:rPr>
              <a:t>Qué</a:t>
            </a:r>
            <a:r>
              <a:rPr lang="en-US" sz="2800" dirty="0">
                <a:solidFill>
                  <a:srgbClr val="FF0000"/>
                </a:solidFill>
              </a:rPr>
              <a:t> hora </a:t>
            </a:r>
            <a:r>
              <a:rPr lang="en-US" sz="2800" b="1" dirty="0">
                <a:solidFill>
                  <a:srgbClr val="00B050"/>
                </a:solidFill>
              </a:rPr>
              <a:t>es</a:t>
            </a:r>
            <a:r>
              <a:rPr lang="en-US" sz="2800" dirty="0"/>
              <a:t>?         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Son</a:t>
            </a:r>
            <a:r>
              <a:rPr lang="en-US" sz="2800" dirty="0"/>
              <a:t> la</a:t>
            </a:r>
            <a:r>
              <a:rPr lang="en-US" sz="2800" dirty="0">
                <a:solidFill>
                  <a:srgbClr val="00B050"/>
                </a:solidFill>
              </a:rPr>
              <a:t>s</a:t>
            </a:r>
            <a:r>
              <a:rPr lang="en-US" sz="2800" dirty="0"/>
              <a:t> 3 de la </a:t>
            </a:r>
            <a:r>
              <a:rPr lang="en-US" sz="2800" dirty="0" err="1"/>
              <a:t>tarde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2.¿</a:t>
            </a: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dirty="0" err="1">
                <a:solidFill>
                  <a:srgbClr val="FF0000"/>
                </a:solidFill>
              </a:rPr>
              <a:t>qué</a:t>
            </a:r>
            <a:r>
              <a:rPr lang="en-US" sz="2800" dirty="0">
                <a:solidFill>
                  <a:srgbClr val="FF0000"/>
                </a:solidFill>
              </a:rPr>
              <a:t> hora </a:t>
            </a:r>
            <a:r>
              <a:rPr lang="en-US" sz="2800" b="1" dirty="0">
                <a:solidFill>
                  <a:srgbClr val="00B050"/>
                </a:solidFill>
              </a:rPr>
              <a:t>es</a:t>
            </a:r>
            <a:r>
              <a:rPr lang="en-US" sz="2800" dirty="0"/>
              <a:t> la fiesta?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Es</a:t>
            </a:r>
            <a:r>
              <a:rPr lang="en-US" sz="2800" dirty="0"/>
              <a:t> a las 7 de la </a:t>
            </a:r>
            <a:r>
              <a:rPr lang="en-US" sz="2800" dirty="0" err="1"/>
              <a:t>noche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3. ¿</a:t>
            </a:r>
            <a:r>
              <a:rPr lang="en-US" sz="2800" b="1" dirty="0" err="1">
                <a:solidFill>
                  <a:srgbClr val="FF0000"/>
                </a:solidFill>
              </a:rPr>
              <a:t>Qué</a:t>
            </a:r>
            <a:r>
              <a:rPr lang="en-US" sz="2800" b="1" dirty="0">
                <a:solidFill>
                  <a:srgbClr val="FF0000"/>
                </a:solidFill>
              </a:rPr>
              <a:t> día </a:t>
            </a:r>
            <a:r>
              <a:rPr lang="en-US" sz="2800" b="1" dirty="0">
                <a:solidFill>
                  <a:srgbClr val="00B050"/>
                </a:solidFill>
              </a:rPr>
              <a:t>es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concierto</a:t>
            </a:r>
            <a:r>
              <a:rPr lang="en-US" sz="2800" dirty="0"/>
              <a:t>?</a:t>
            </a:r>
          </a:p>
          <a:p>
            <a:r>
              <a:rPr lang="en-US" sz="2800" dirty="0"/>
              <a:t>Es </a:t>
            </a:r>
            <a:r>
              <a:rPr lang="en-US" sz="2800" dirty="0" err="1"/>
              <a:t>el</a:t>
            </a:r>
            <a:r>
              <a:rPr lang="en-US" sz="2800" dirty="0"/>
              <a:t> martes 24 de mayo.</a:t>
            </a:r>
          </a:p>
          <a:p>
            <a:endParaRPr lang="en-US" sz="2800" dirty="0"/>
          </a:p>
          <a:p>
            <a:r>
              <a:rPr lang="en-US" sz="2800" dirty="0"/>
              <a:t>4. ¿</a:t>
            </a:r>
            <a:r>
              <a:rPr lang="en-US" sz="2800" b="1" dirty="0" err="1">
                <a:solidFill>
                  <a:srgbClr val="FF0000"/>
                </a:solidFill>
              </a:rPr>
              <a:t>Cuándo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es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baile</a:t>
            </a:r>
            <a:r>
              <a:rPr lang="en-US" sz="2800" dirty="0"/>
              <a:t> ?</a:t>
            </a:r>
          </a:p>
          <a:p>
            <a:r>
              <a:rPr lang="en-US" sz="2800" dirty="0"/>
              <a:t>Es </a:t>
            </a:r>
            <a:r>
              <a:rPr lang="en-US" sz="2800" dirty="0" err="1"/>
              <a:t>el</a:t>
            </a:r>
            <a:r>
              <a:rPr lang="en-US" sz="2800" dirty="0"/>
              <a:t> 20 de mayo a las 8 de la </a:t>
            </a:r>
            <a:r>
              <a:rPr lang="en-US" sz="2800" dirty="0" err="1"/>
              <a:t>noche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5. ¿</a:t>
            </a:r>
            <a:r>
              <a:rPr lang="en-US" sz="2800" b="1" dirty="0" err="1">
                <a:solidFill>
                  <a:srgbClr val="FF0000"/>
                </a:solidFill>
              </a:rPr>
              <a:t>Dónde</a:t>
            </a:r>
            <a:r>
              <a:rPr lang="en-US" sz="2800" dirty="0"/>
              <a:t> es la fiesta ?</a:t>
            </a:r>
          </a:p>
          <a:p>
            <a:r>
              <a:rPr lang="en-US" sz="2800" dirty="0"/>
              <a:t>Es </a:t>
            </a:r>
            <a:r>
              <a:rPr lang="en-US" sz="2800" dirty="0" err="1"/>
              <a:t>en</a:t>
            </a:r>
            <a:r>
              <a:rPr lang="en-US" sz="2800" dirty="0"/>
              <a:t> mi casa</a:t>
            </a:r>
          </a:p>
        </p:txBody>
      </p:sp>
    </p:spTree>
    <p:extLst>
      <p:ext uri="{BB962C8B-B14F-4D97-AF65-F5344CB8AC3E}">
        <p14:creationId xmlns:p14="http://schemas.microsoft.com/office/powerpoint/2010/main" val="37005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98C890-76AA-4F34-BB98-963AD157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646" y="544541"/>
            <a:ext cx="6183923" cy="28844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PARTIDO DE BASKET</a:t>
            </a:r>
          </a:p>
          <a:p>
            <a:pPr marL="0" indent="0">
              <a:buNone/>
            </a:pPr>
            <a:r>
              <a:rPr lang="en-US" dirty="0"/>
              <a:t>HORA: 5:30 PM</a:t>
            </a:r>
          </a:p>
          <a:p>
            <a:pPr marL="0" indent="0">
              <a:buNone/>
            </a:pPr>
            <a:r>
              <a:rPr lang="en-US" dirty="0"/>
              <a:t>FECHA:  Viernes, 15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LUGAR:  Estadio </a:t>
            </a:r>
            <a:r>
              <a:rPr lang="en-US" dirty="0" err="1"/>
              <a:t>Modelo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Avenida de las </a:t>
            </a:r>
            <a:r>
              <a:rPr lang="en-US" dirty="0" err="1"/>
              <a:t>Américas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 a la </a:t>
            </a:r>
            <a:r>
              <a:rPr lang="en-US" dirty="0" err="1"/>
              <a:t>Iglesia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3E8789-FFF9-426C-B67C-1CC10BE5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0" y="544541"/>
            <a:ext cx="3086531" cy="30960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9770E9-65F0-4C52-B121-DBDFE2BF5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90"/>
          <a:stretch/>
        </p:blipFill>
        <p:spPr>
          <a:xfrm>
            <a:off x="735191" y="4156413"/>
            <a:ext cx="3735646" cy="215704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2219A21-330D-4D4B-B768-8563E2D7C169}"/>
              </a:ext>
            </a:extLst>
          </p:cNvPr>
          <p:cNvSpPr txBox="1">
            <a:spLocks/>
          </p:cNvSpPr>
          <p:nvPr/>
        </p:nvSpPr>
        <p:spPr>
          <a:xfrm>
            <a:off x="5050147" y="3792706"/>
            <a:ext cx="6183923" cy="288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CENA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HORA: 8:30 PM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FECHA:  Jueves, 10 de </a:t>
            </a:r>
            <a:r>
              <a:rPr lang="en-US" dirty="0" err="1"/>
              <a:t>septiembre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LUGAR:  Hotel Hilton Colon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Avenida Francisco de Orellana 100</a:t>
            </a:r>
          </a:p>
        </p:txBody>
      </p:sp>
    </p:spTree>
    <p:extLst>
      <p:ext uri="{BB962C8B-B14F-4D97-AF65-F5344CB8AC3E}">
        <p14:creationId xmlns:p14="http://schemas.microsoft.com/office/powerpoint/2010/main" val="108580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CEA387-2475-400B-9A59-83DF129D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45" y="217145"/>
            <a:ext cx="5599893" cy="321696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CA1C7E0-22EA-403C-82C7-B97671916BCA}"/>
              </a:ext>
            </a:extLst>
          </p:cNvPr>
          <p:cNvSpPr txBox="1">
            <a:spLocks/>
          </p:cNvSpPr>
          <p:nvPr/>
        </p:nvSpPr>
        <p:spPr>
          <a:xfrm>
            <a:off x="1090246" y="3577846"/>
            <a:ext cx="6183923" cy="2884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CONCIERTO DEL GRUPO “EVENING”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HORA: 10:45 PM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FECHA: </a:t>
            </a:r>
            <a:r>
              <a:rPr lang="en-US" dirty="0" err="1"/>
              <a:t>Sábado</a:t>
            </a:r>
            <a:r>
              <a:rPr lang="en-US" dirty="0"/>
              <a:t> 12 de </a:t>
            </a:r>
            <a:r>
              <a:rPr lang="en-US" dirty="0" err="1"/>
              <a:t>noviembre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LUGAR:  Parque </a:t>
            </a:r>
            <a:r>
              <a:rPr lang="en-US" dirty="0" err="1"/>
              <a:t>Samanes</a:t>
            </a:r>
            <a:r>
              <a:rPr lang="en-US" dirty="0"/>
              <a:t>, </a:t>
            </a:r>
            <a:r>
              <a:rPr lang="en-US" dirty="0" err="1"/>
              <a:t>estadio</a:t>
            </a:r>
            <a:r>
              <a:rPr lang="en-US" dirty="0"/>
              <a:t> la Concha </a:t>
            </a:r>
            <a:r>
              <a:rPr lang="en-US" dirty="0" err="1"/>
              <a:t>Acústica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Avenida </a:t>
            </a:r>
            <a:r>
              <a:rPr lang="en-US" dirty="0" err="1"/>
              <a:t>Samanes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6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899E73-9C4B-43FB-BAE7-3BD2161D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91" y="305075"/>
            <a:ext cx="9146477" cy="59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BB8D8-7DD2-4448-B0D6-331E066A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Pruebas</a:t>
            </a:r>
            <a:r>
              <a:rPr lang="en-US" dirty="0"/>
              <a:t> de </a:t>
            </a:r>
            <a:r>
              <a:rPr lang="en-US" dirty="0" err="1"/>
              <a:t>conocimiento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D8E2C-F598-4478-8D14-CA2642BF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>
                <a:hlinkClick r:id="rId2"/>
              </a:rPr>
              <a:t>https://aprenderespanol.org/ejercicios/vocabulario/dias/dias-semana-orden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>
                <a:hlinkClick r:id="rId3"/>
              </a:rPr>
              <a:t>https://aprenderespanol.org/ejercicios/vocabulario/meses-estaciones/meses-audio.htm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>
                <a:hlinkClick r:id="rId4"/>
              </a:rPr>
              <a:t>https://aprenderespanol.org/ejercicios/vocabulario/fecha/fechas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9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E2D826-1B64-4844-8BD6-0AB5A3FF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9" y="2092909"/>
            <a:ext cx="7886593" cy="29637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7EF9304-DD48-4677-95C6-828A33FA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64" y="525328"/>
            <a:ext cx="4205486" cy="776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/>
              <a:t>La </a:t>
            </a:r>
            <a:r>
              <a:rPr lang="en-US" sz="4000" b="1" dirty="0" err="1"/>
              <a:t>ropa</a:t>
            </a:r>
            <a:endParaRPr lang="en-US" sz="4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CCDF7C-1977-4BCF-A9BC-BE78869F3533}"/>
              </a:ext>
            </a:extLst>
          </p:cNvPr>
          <p:cNvSpPr txBox="1"/>
          <p:nvPr/>
        </p:nvSpPr>
        <p:spPr>
          <a:xfrm>
            <a:off x="1688125" y="157117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CAMISA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74429D-FDFE-4090-ACA3-F49420625D20}"/>
              </a:ext>
            </a:extLst>
          </p:cNvPr>
          <p:cNvSpPr txBox="1"/>
          <p:nvPr/>
        </p:nvSpPr>
        <p:spPr>
          <a:xfrm>
            <a:off x="4799050" y="164737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SUÉTER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3CA617-B479-4291-B47C-73BE3E7D985F}"/>
              </a:ext>
            </a:extLst>
          </p:cNvPr>
          <p:cNvSpPr txBox="1"/>
          <p:nvPr/>
        </p:nvSpPr>
        <p:spPr>
          <a:xfrm>
            <a:off x="4799049" y="483420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ABRIGO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F8DCD7-BC24-4917-9680-12A72BC07FD4}"/>
              </a:ext>
            </a:extLst>
          </p:cNvPr>
          <p:cNvSpPr txBox="1"/>
          <p:nvPr/>
        </p:nvSpPr>
        <p:spPr>
          <a:xfrm>
            <a:off x="7553973" y="1609589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CORBATA</a:t>
            </a:r>
          </a:p>
        </p:txBody>
      </p:sp>
    </p:spTree>
    <p:extLst>
      <p:ext uri="{BB962C8B-B14F-4D97-AF65-F5344CB8AC3E}">
        <p14:creationId xmlns:p14="http://schemas.microsoft.com/office/powerpoint/2010/main" val="1153437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A8EBC-4F3B-465A-BCEA-C4EABA9E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D7094-48B4-44CF-8A87-161E9EA0A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E9D2E0-B8F3-482A-8399-CF55F079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1771418"/>
            <a:ext cx="9259592" cy="33151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18FF862-4896-443F-9217-6093981DC0C6}"/>
              </a:ext>
            </a:extLst>
          </p:cNvPr>
          <p:cNvSpPr txBox="1"/>
          <p:nvPr/>
        </p:nvSpPr>
        <p:spPr>
          <a:xfrm>
            <a:off x="2004648" y="1244524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CHAQUETA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ED1C62-7258-4E96-8411-A1C37E466A58}"/>
              </a:ext>
            </a:extLst>
          </p:cNvPr>
          <p:cNvSpPr txBox="1"/>
          <p:nvPr/>
        </p:nvSpPr>
        <p:spPr>
          <a:xfrm>
            <a:off x="5392615" y="1204159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FALDA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6761D1-9AE1-4507-9A26-2BE66FCEC94B}"/>
              </a:ext>
            </a:extLst>
          </p:cNvPr>
          <p:cNvSpPr txBox="1"/>
          <p:nvPr/>
        </p:nvSpPr>
        <p:spPr>
          <a:xfrm>
            <a:off x="8639907" y="1149952"/>
            <a:ext cx="140676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ZAPATOS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87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D890-6872-4B88-91B1-0D47BA82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D3F4D4-D8D6-4BD0-A67A-113D5704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9ED612-2181-4A1C-A426-25CA28E7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15" y="797189"/>
            <a:ext cx="5101663" cy="52636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EFC95B-5CCE-44EE-A6C9-3D7B5C148253}"/>
              </a:ext>
            </a:extLst>
          </p:cNvPr>
          <p:cNvSpPr txBox="1"/>
          <p:nvPr/>
        </p:nvSpPr>
        <p:spPr>
          <a:xfrm>
            <a:off x="2004648" y="1244524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VESTIDO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8ED5DB-16C6-4D48-9389-0456EFB15515}"/>
              </a:ext>
            </a:extLst>
          </p:cNvPr>
          <p:cNvSpPr txBox="1"/>
          <p:nvPr/>
        </p:nvSpPr>
        <p:spPr>
          <a:xfrm>
            <a:off x="8606860" y="2205816"/>
            <a:ext cx="1406769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TRAJE FORMAL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7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ectura Gael Garcia Bernal">
            <a:hlinkClick r:id="" action="ppaction://media"/>
            <a:extLst>
              <a:ext uri="{FF2B5EF4-FFF2-40B4-BE49-F238E27FC236}">
                <a16:creationId xmlns:a16="http://schemas.microsoft.com/office/drawing/2014/main" id="{E2DABDBB-EE90-49BB-AC7A-48FC9E7AEEA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3661" y="553915"/>
            <a:ext cx="609600" cy="609600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73887D-B726-4443-8DC9-B5550867B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251" y="1075997"/>
            <a:ext cx="3372321" cy="23530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5CA41E-E1B9-484B-BE44-A4BDDF590C1E}"/>
              </a:ext>
            </a:extLst>
          </p:cNvPr>
          <p:cNvSpPr txBox="1"/>
          <p:nvPr/>
        </p:nvSpPr>
        <p:spPr>
          <a:xfrm>
            <a:off x="507036" y="1828800"/>
            <a:ext cx="67642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apellido</a:t>
            </a:r>
            <a:r>
              <a:rPr lang="en-US" dirty="0"/>
              <a:t> de Gael?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¿De </a:t>
            </a:r>
            <a:r>
              <a:rPr lang="en-US" dirty="0" err="1"/>
              <a:t>dónde</a:t>
            </a:r>
            <a:r>
              <a:rPr lang="en-US" dirty="0"/>
              <a:t> es Gael?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llama </a:t>
            </a:r>
            <a:r>
              <a:rPr lang="en-US" dirty="0" err="1"/>
              <a:t>el</a:t>
            </a:r>
            <a:r>
              <a:rPr lang="en-US" dirty="0"/>
              <a:t> amigo de Gael?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FontTx/>
              <a:buAutoNum type="arabicPeriod" startAt="3"/>
            </a:pPr>
            <a:r>
              <a:rPr lang="en-US" dirty="0"/>
              <a:t>¿A </a:t>
            </a:r>
            <a:r>
              <a:rPr lang="en-US" dirty="0" err="1"/>
              <a:t>qué</a:t>
            </a:r>
            <a:r>
              <a:rPr lang="en-US" dirty="0"/>
              <a:t> se </a:t>
            </a:r>
            <a:r>
              <a:rPr lang="en-US" dirty="0" err="1"/>
              <a:t>dedica</a:t>
            </a:r>
            <a:r>
              <a:rPr lang="en-US" dirty="0"/>
              <a:t> Gael?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B90DED-C28E-46D2-9278-511CD84EB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86" y="497442"/>
            <a:ext cx="2489443" cy="58631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4E300A-6A4E-4087-B0DE-5D8D3F3FE79B}"/>
              </a:ext>
            </a:extLst>
          </p:cNvPr>
          <p:cNvSpPr txBox="1"/>
          <p:nvPr/>
        </p:nvSpPr>
        <p:spPr>
          <a:xfrm>
            <a:off x="3071444" y="1192436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BLUSA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571D80-833D-4825-B1EE-0CC7E2A2C7C3}"/>
              </a:ext>
            </a:extLst>
          </p:cNvPr>
          <p:cNvSpPr txBox="1"/>
          <p:nvPr/>
        </p:nvSpPr>
        <p:spPr>
          <a:xfrm>
            <a:off x="2836982" y="4392836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PANTALON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B1A418-33C5-4882-806D-EA45FAA454F8}"/>
              </a:ext>
            </a:extLst>
          </p:cNvPr>
          <p:cNvSpPr txBox="1"/>
          <p:nvPr/>
        </p:nvSpPr>
        <p:spPr>
          <a:xfrm>
            <a:off x="5111262" y="644769"/>
            <a:ext cx="5591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Práctica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verbo </a:t>
            </a:r>
            <a:r>
              <a:rPr lang="en-US" dirty="0" err="1"/>
              <a:t>tener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Buscar</a:t>
            </a:r>
            <a:r>
              <a:rPr lang="en-US" dirty="0"/>
              <a:t> 5 </a:t>
            </a:r>
            <a:r>
              <a:rPr lang="en-US" dirty="0" err="1"/>
              <a:t>prendas</a:t>
            </a:r>
            <a:r>
              <a:rPr lang="en-US" dirty="0"/>
              <a:t> de </a:t>
            </a:r>
            <a:r>
              <a:rPr lang="en-US" dirty="0" err="1"/>
              <a:t>ropa</a:t>
            </a:r>
            <a:r>
              <a:rPr lang="en-US" dirty="0"/>
              <a:t> y </a:t>
            </a:r>
            <a:r>
              <a:rPr lang="en-US" dirty="0" err="1"/>
              <a:t>describirlas</a:t>
            </a:r>
            <a:r>
              <a:rPr lang="en-US" dirty="0"/>
              <a:t>, usar </a:t>
            </a:r>
            <a:r>
              <a:rPr lang="en-US" dirty="0" err="1"/>
              <a:t>el</a:t>
            </a:r>
            <a:r>
              <a:rPr lang="en-US" dirty="0"/>
              <a:t> verbo </a:t>
            </a:r>
            <a:r>
              <a:rPr lang="en-US" dirty="0" err="1"/>
              <a:t>tener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Práctica</a:t>
            </a:r>
            <a:r>
              <a:rPr lang="en-US" dirty="0"/>
              <a:t> 2 usar </a:t>
            </a:r>
            <a:r>
              <a:rPr lang="en-US" dirty="0" err="1"/>
              <a:t>el</a:t>
            </a:r>
            <a:r>
              <a:rPr lang="en-US" dirty="0"/>
              <a:t> verbo </a:t>
            </a:r>
            <a:r>
              <a:rPr lang="en-US" dirty="0" err="1"/>
              <a:t>gustar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20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 COLORES | VOCABULARIO | ELE | Arche-ELE">
            <a:extLst>
              <a:ext uri="{FF2B5EF4-FFF2-40B4-BE49-F238E27FC236}">
                <a16:creationId xmlns:a16="http://schemas.microsoft.com/office/drawing/2014/main" id="{A89FC48A-5EA8-425D-89BB-B7498568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64" y="398584"/>
            <a:ext cx="4499097" cy="63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18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AF5EBB-CCA8-4F61-8BD2-8A89F534E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31" y="410348"/>
            <a:ext cx="9819982" cy="2690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3BB0C4-68B9-47E3-9149-3EB5B7C9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1" y="3429000"/>
            <a:ext cx="9819982" cy="2621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6D61815-EE0D-45B2-B785-45C61153F482}"/>
              </a:ext>
            </a:extLst>
          </p:cNvPr>
          <p:cNvCxnSpPr>
            <a:cxnSpLocks/>
          </p:cNvCxnSpPr>
          <p:nvPr/>
        </p:nvCxnSpPr>
        <p:spPr>
          <a:xfrm>
            <a:off x="1887416" y="1629508"/>
            <a:ext cx="11019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EF47E4C-9B11-451A-BC1B-F0F714D9F0B8}"/>
              </a:ext>
            </a:extLst>
          </p:cNvPr>
          <p:cNvCxnSpPr>
            <a:cxnSpLocks/>
          </p:cNvCxnSpPr>
          <p:nvPr/>
        </p:nvCxnSpPr>
        <p:spPr>
          <a:xfrm>
            <a:off x="8569569" y="1629508"/>
            <a:ext cx="1184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2178CE2-E8F4-46EB-A43A-9124BAC2498E}"/>
              </a:ext>
            </a:extLst>
          </p:cNvPr>
          <p:cNvCxnSpPr>
            <a:cxnSpLocks/>
          </p:cNvCxnSpPr>
          <p:nvPr/>
        </p:nvCxnSpPr>
        <p:spPr>
          <a:xfrm>
            <a:off x="1125415" y="2004646"/>
            <a:ext cx="1184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BA14144-DE81-4E9E-9976-692096DBE9FA}"/>
              </a:ext>
            </a:extLst>
          </p:cNvPr>
          <p:cNvCxnSpPr>
            <a:cxnSpLocks/>
          </p:cNvCxnSpPr>
          <p:nvPr/>
        </p:nvCxnSpPr>
        <p:spPr>
          <a:xfrm>
            <a:off x="3622431" y="2004646"/>
            <a:ext cx="1184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F252FCC-6266-4D40-8E82-D918CAEA1647}"/>
              </a:ext>
            </a:extLst>
          </p:cNvPr>
          <p:cNvCxnSpPr>
            <a:cxnSpLocks/>
          </p:cNvCxnSpPr>
          <p:nvPr/>
        </p:nvCxnSpPr>
        <p:spPr>
          <a:xfrm>
            <a:off x="2168769" y="4724400"/>
            <a:ext cx="21922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49A98EB-3329-4701-9C98-F808A80F3057}"/>
              </a:ext>
            </a:extLst>
          </p:cNvPr>
          <p:cNvCxnSpPr>
            <a:cxnSpLocks/>
          </p:cNvCxnSpPr>
          <p:nvPr/>
        </p:nvCxnSpPr>
        <p:spPr>
          <a:xfrm>
            <a:off x="6096000" y="4724400"/>
            <a:ext cx="15591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05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84D289-4AF6-4060-807D-D491C189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99" y="491154"/>
            <a:ext cx="8460109" cy="29378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0DE3375-957E-472E-8CCB-F5EC674FDAC2}"/>
              </a:ext>
            </a:extLst>
          </p:cNvPr>
          <p:cNvSpPr txBox="1"/>
          <p:nvPr/>
        </p:nvSpPr>
        <p:spPr>
          <a:xfrm>
            <a:off x="1500553" y="1775410"/>
            <a:ext cx="14184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Domingo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6050C4-95E5-48E3-A9B6-34ECF701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83" y="3777818"/>
            <a:ext cx="7685155" cy="258902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B78FBBE-C58E-4347-A5BD-711C43FF1F79}"/>
              </a:ext>
            </a:extLst>
          </p:cNvPr>
          <p:cNvSpPr txBox="1"/>
          <p:nvPr/>
        </p:nvSpPr>
        <p:spPr>
          <a:xfrm>
            <a:off x="2332889" y="3855689"/>
            <a:ext cx="4325818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Conferencia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internacional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Mecánica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483314-3248-4AE1-A5C7-A433AF58D708}"/>
              </a:ext>
            </a:extLst>
          </p:cNvPr>
          <p:cNvSpPr txBox="1"/>
          <p:nvPr/>
        </p:nvSpPr>
        <p:spPr>
          <a:xfrm>
            <a:off x="1623643" y="4887666"/>
            <a:ext cx="14184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Sábado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53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jer con vestido - Tienda Online de Zapatos, Ropa y Complementos de marca">
            <a:extLst>
              <a:ext uri="{FF2B5EF4-FFF2-40B4-BE49-F238E27FC236}">
                <a16:creationId xmlns:a16="http://schemas.microsoft.com/office/drawing/2014/main" id="{01AB21BF-8FAA-4ED3-9C9E-BB8AC471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129808"/>
            <a:ext cx="4006241" cy="60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1 Casual Style. ideas | mens outfits, casual, mens fashion">
            <a:extLst>
              <a:ext uri="{FF2B5EF4-FFF2-40B4-BE49-F238E27FC236}">
                <a16:creationId xmlns:a16="http://schemas.microsoft.com/office/drawing/2014/main" id="{97266767-A6C7-4F34-ABE3-2C994CFC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73" y="307731"/>
            <a:ext cx="3511428" cy="62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60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mo combinar una falda larga para lucir en un evento formal - VIX">
            <a:extLst>
              <a:ext uri="{FF2B5EF4-FFF2-40B4-BE49-F238E27FC236}">
                <a16:creationId xmlns:a16="http://schemas.microsoft.com/office/drawing/2014/main" id="{F789BE8B-CFE2-442F-BCA0-B790E33F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54" y="387960"/>
            <a:ext cx="6484692" cy="58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34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0 ideas de TERNO VERDE en 2021 | moda hombre, ropa elegante hombre, trajes  de hombre">
            <a:extLst>
              <a:ext uri="{FF2B5EF4-FFF2-40B4-BE49-F238E27FC236}">
                <a16:creationId xmlns:a16="http://schemas.microsoft.com/office/drawing/2014/main" id="{AA872A7E-DA6A-43E9-A2EF-2934BAE1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11" y="178698"/>
            <a:ext cx="3558319" cy="63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84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MISA MANGA CORTA GIANCARLO                                              , GIANCARLO, AZUL COMBIN">
            <a:extLst>
              <a:ext uri="{FF2B5EF4-FFF2-40B4-BE49-F238E27FC236}">
                <a16:creationId xmlns:a16="http://schemas.microsoft.com/office/drawing/2014/main" id="{40073436-36EB-4E6E-AE4D-8BA57934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225" y="365125"/>
            <a:ext cx="3175250" cy="47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EB37866-D017-4BE2-BE0B-77D177F0D59D}"/>
              </a:ext>
            </a:extLst>
          </p:cNvPr>
          <p:cNvSpPr txBox="1"/>
          <p:nvPr/>
        </p:nvSpPr>
        <p:spPr>
          <a:xfrm>
            <a:off x="6519452" y="5124695"/>
            <a:ext cx="396981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Camisa </a:t>
            </a:r>
            <a:r>
              <a:rPr lang="en-US" sz="2800" dirty="0" err="1"/>
              <a:t>estampada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a </a:t>
            </a:r>
            <a:r>
              <a:rPr lang="en-US" sz="2800" dirty="0" err="1"/>
              <a:t>rayas</a:t>
            </a:r>
            <a:endParaRPr lang="en-US" sz="2800" dirty="0"/>
          </a:p>
        </p:txBody>
      </p:sp>
      <p:pic>
        <p:nvPicPr>
          <p:cNvPr id="1028" name="Picture 4" descr="rozet Ekstra ön koşul camisas de vestir a rayas - guldestecicek.com">
            <a:extLst>
              <a:ext uri="{FF2B5EF4-FFF2-40B4-BE49-F238E27FC236}">
                <a16:creationId xmlns:a16="http://schemas.microsoft.com/office/drawing/2014/main" id="{B144CD05-8A8E-4652-97E1-73B9D148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32" y="365125"/>
            <a:ext cx="3175250" cy="423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6CF8E-E113-478C-B0BC-9EA6970CD983}"/>
              </a:ext>
            </a:extLst>
          </p:cNvPr>
          <p:cNvSpPr txBox="1"/>
          <p:nvPr/>
        </p:nvSpPr>
        <p:spPr>
          <a:xfrm>
            <a:off x="470344" y="5277095"/>
            <a:ext cx="396981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Camisa </a:t>
            </a:r>
            <a:r>
              <a:rPr lang="en-US" sz="2800" dirty="0" err="1"/>
              <a:t>estampada</a:t>
            </a:r>
            <a:r>
              <a:rPr lang="en-US" sz="2800" dirty="0"/>
              <a:t> a </a:t>
            </a:r>
            <a:r>
              <a:rPr lang="en-US" sz="2800" dirty="0" err="1"/>
              <a:t>cuadros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1315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7950E-431A-4A51-AAF7-E004E3F6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verbo querer en español. spanish. español- verbos. regulares. aprender  español | Spanish class, Language, Spanish">
            <a:extLst>
              <a:ext uri="{FF2B5EF4-FFF2-40B4-BE49-F238E27FC236}">
                <a16:creationId xmlns:a16="http://schemas.microsoft.com/office/drawing/2014/main" id="{CB77EA0E-424C-4B9A-866D-4361186FA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r="-9060" b="26324"/>
          <a:stretch/>
        </p:blipFill>
        <p:spPr bwMode="auto">
          <a:xfrm>
            <a:off x="504091" y="192698"/>
            <a:ext cx="7856634" cy="57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erbo querer en español. spanish. español- verbos. regulares. aprender  español | Spanish class, Language, Spanish">
            <a:extLst>
              <a:ext uri="{FF2B5EF4-FFF2-40B4-BE49-F238E27FC236}">
                <a16:creationId xmlns:a16="http://schemas.microsoft.com/office/drawing/2014/main" id="{2AD1F9E1-CA39-465B-A1D6-E839C333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73333" r="10598"/>
          <a:stretch/>
        </p:blipFill>
        <p:spPr bwMode="auto">
          <a:xfrm>
            <a:off x="6773008" y="2172494"/>
            <a:ext cx="50174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44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BE8CB5-05B9-486F-9945-D3A5E13A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85" y="435093"/>
            <a:ext cx="6650282" cy="49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2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71F39-26CD-4B60-847E-58AE6288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Él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señor</a:t>
            </a:r>
            <a:r>
              <a:rPr lang="en-US" dirty="0"/>
              <a:t> Gael García Bernal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buen</a:t>
            </a:r>
            <a:r>
              <a:rPr lang="en-US" dirty="0"/>
              <a:t> ________ Diego Luna.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Garcia Bernal es un ________ </a:t>
            </a:r>
            <a:r>
              <a:rPr lang="en-US" dirty="0" err="1"/>
              <a:t>famoso</a:t>
            </a:r>
            <a:r>
              <a:rPr lang="en-US" dirty="0"/>
              <a:t> de México.</a:t>
            </a:r>
          </a:p>
          <a:p>
            <a:pPr marL="514350" indent="-514350">
              <a:buAutoNum type="arabicPeriod"/>
            </a:pPr>
            <a:r>
              <a:rPr lang="en-US" dirty="0"/>
              <a:t>Sus _______, Patricia Bernal y José Angel García, son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Él</a:t>
            </a:r>
            <a:r>
              <a:rPr lang="en-US" dirty="0"/>
              <a:t> ________ una </a:t>
            </a:r>
            <a:r>
              <a:rPr lang="en-US" dirty="0" err="1"/>
              <a:t>hermana</a:t>
            </a:r>
            <a:r>
              <a:rPr lang="en-US" dirty="0"/>
              <a:t> y dos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El _______ Luna </a:t>
            </a:r>
            <a:r>
              <a:rPr lang="en-US" dirty="0" err="1"/>
              <a:t>también</a:t>
            </a:r>
            <a:r>
              <a:rPr lang="en-US" dirty="0"/>
              <a:t> es actor.</a:t>
            </a:r>
          </a:p>
          <a:p>
            <a:pPr marL="514350" indent="-514350">
              <a:buAutoNum type="arabicPeriod"/>
            </a:pP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piensa</a:t>
            </a:r>
            <a:r>
              <a:rPr lang="en-US" dirty="0"/>
              <a:t> que ambos son </a:t>
            </a:r>
            <a:r>
              <a:rPr lang="en-US" dirty="0" err="1"/>
              <a:t>muy</a:t>
            </a:r>
            <a:r>
              <a:rPr lang="en-US" dirty="0"/>
              <a:t> _______.</a:t>
            </a:r>
          </a:p>
        </p:txBody>
      </p:sp>
      <p:pic>
        <p:nvPicPr>
          <p:cNvPr id="4" name="Lectura Gael Garcia Bernal">
            <a:hlinkClick r:id="" action="ppaction://media"/>
            <a:extLst>
              <a:ext uri="{FF2B5EF4-FFF2-40B4-BE49-F238E27FC236}">
                <a16:creationId xmlns:a16="http://schemas.microsoft.com/office/drawing/2014/main" id="{FF1918B6-275B-418F-9A17-319BF7960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815" y="256565"/>
            <a:ext cx="609600" cy="6096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E6962B4-E8D0-445C-8DFE-7F4EAA538FE4}"/>
              </a:ext>
            </a:extLst>
          </p:cNvPr>
          <p:cNvSpPr txBox="1">
            <a:spLocks/>
          </p:cNvSpPr>
          <p:nvPr/>
        </p:nvSpPr>
        <p:spPr>
          <a:xfrm>
            <a:off x="4091354" y="478021"/>
            <a:ext cx="6538378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err="1"/>
              <a:t>Ejercicio</a:t>
            </a:r>
            <a:r>
              <a:rPr lang="en-US" sz="2500" b="1" dirty="0"/>
              <a:t> de </a:t>
            </a:r>
            <a:r>
              <a:rPr lang="en-US" sz="2500" b="1" dirty="0" err="1"/>
              <a:t>comprensión</a:t>
            </a:r>
            <a:endParaRPr lang="en-US" sz="2500" b="1" dirty="0"/>
          </a:p>
          <a:p>
            <a:pPr algn="ctr"/>
            <a:r>
              <a:rPr lang="en-US" sz="2500" b="1" dirty="0" err="1"/>
              <a:t>Escuchar</a:t>
            </a:r>
            <a:r>
              <a:rPr lang="en-US" sz="2500" b="1" dirty="0"/>
              <a:t> </a:t>
            </a:r>
            <a:r>
              <a:rPr lang="en-US" sz="2500" b="1" dirty="0" err="1"/>
              <a:t>el</a:t>
            </a:r>
            <a:r>
              <a:rPr lang="en-US" sz="2500" b="1" dirty="0"/>
              <a:t> audio y </a:t>
            </a:r>
            <a:r>
              <a:rPr lang="en-US" sz="2500" b="1" dirty="0" err="1"/>
              <a:t>llenar</a:t>
            </a:r>
            <a:r>
              <a:rPr lang="en-US" sz="2500" b="1" dirty="0"/>
              <a:t> los </a:t>
            </a:r>
            <a:r>
              <a:rPr lang="en-US" sz="2500" b="1" dirty="0" err="1"/>
              <a:t>espacios</a:t>
            </a:r>
            <a:r>
              <a:rPr lang="en-US" sz="2500" b="1" dirty="0"/>
              <a:t> </a:t>
            </a:r>
            <a:r>
              <a:rPr lang="en-US" sz="2500" b="1" dirty="0" err="1"/>
              <a:t>en</a:t>
            </a:r>
            <a:r>
              <a:rPr lang="en-US" sz="2500" b="1" dirty="0"/>
              <a:t> </a:t>
            </a:r>
            <a:r>
              <a:rPr lang="en-US" sz="2500" b="1" dirty="0" err="1"/>
              <a:t>blanco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0781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5D10C-CFB2-4A2A-91F7-36DA94D5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18A238-E898-4CF5-9BBF-6331F1F4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hlinkClick r:id="rId2"/>
              </a:rPr>
              <a:t>https://www.languagesonline.org.uk/Spanish/Cam1/Cam1Uni11/3303.htm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6A23AA-CDE9-46B6-9C76-B8E6A158D204}"/>
              </a:ext>
            </a:extLst>
          </p:cNvPr>
          <p:cNvSpPr txBox="1"/>
          <p:nvPr/>
        </p:nvSpPr>
        <p:spPr>
          <a:xfrm>
            <a:off x="937846" y="31058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https://aprenderespanol.org/ejercicios/verbos/presente-querer.htm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4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A5B371B-BA74-4F17-80A1-C846433BF168}"/>
              </a:ext>
            </a:extLst>
          </p:cNvPr>
          <p:cNvSpPr txBox="1"/>
          <p:nvPr/>
        </p:nvSpPr>
        <p:spPr>
          <a:xfrm>
            <a:off x="984739" y="6810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https://www.deprati.com.ec/es/hombres/c/02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564086-7FFC-42A6-81EB-5EB2BD5DCB6B}"/>
              </a:ext>
            </a:extLst>
          </p:cNvPr>
          <p:cNvSpPr txBox="1"/>
          <p:nvPr/>
        </p:nvSpPr>
        <p:spPr>
          <a:xfrm>
            <a:off x="984739" y="1524000"/>
            <a:ext cx="7385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Buscar</a:t>
            </a:r>
            <a:r>
              <a:rPr lang="en-US" sz="2800" dirty="0"/>
              <a:t> </a:t>
            </a:r>
            <a:r>
              <a:rPr lang="en-US" sz="2800" dirty="0" err="1"/>
              <a:t>ropa</a:t>
            </a:r>
            <a:r>
              <a:rPr lang="en-US" sz="2800" dirty="0"/>
              <a:t> para hombre y </a:t>
            </a:r>
            <a:r>
              <a:rPr lang="en-US" sz="2800" dirty="0" err="1"/>
              <a:t>mujer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página</a:t>
            </a:r>
            <a:r>
              <a:rPr lang="en-US" sz="2800" dirty="0"/>
              <a:t> web de los </a:t>
            </a:r>
            <a:r>
              <a:rPr lang="en-US" sz="2800" dirty="0" err="1"/>
              <a:t>almacenes</a:t>
            </a:r>
            <a:r>
              <a:rPr lang="en-US" sz="2800" dirty="0"/>
              <a:t> De </a:t>
            </a:r>
            <a:r>
              <a:rPr lang="en-US" sz="2800" dirty="0" err="1"/>
              <a:t>Prati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Presentar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clase</a:t>
            </a:r>
            <a:r>
              <a:rPr lang="en-US" sz="2800" dirty="0"/>
              <a:t> las </a:t>
            </a:r>
            <a:r>
              <a:rPr lang="en-US" sz="2800" dirty="0" err="1"/>
              <a:t>prendas</a:t>
            </a:r>
            <a:r>
              <a:rPr lang="en-US" sz="2800" dirty="0"/>
              <a:t> </a:t>
            </a:r>
            <a:r>
              <a:rPr lang="en-US" sz="2800" dirty="0" err="1"/>
              <a:t>escogidas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4244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54975-0FC1-4CC7-AE86-3AB875AE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31" y="189279"/>
            <a:ext cx="4683369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Conversación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2AF89-0DF9-4111-8892-9A8192EF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6" y="1731840"/>
            <a:ext cx="468336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Cliente</a:t>
            </a:r>
            <a:r>
              <a:rPr lang="en-US" dirty="0">
                <a:solidFill>
                  <a:srgbClr val="FF0000"/>
                </a:solidFill>
              </a:rPr>
              <a:t>:  </a:t>
            </a:r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tardes</a:t>
            </a:r>
            <a:r>
              <a:rPr lang="en-US" dirty="0"/>
              <a:t>, </a:t>
            </a:r>
            <a:r>
              <a:rPr lang="en-US" dirty="0" err="1"/>
              <a:t>deseo</a:t>
            </a:r>
            <a:r>
              <a:rPr lang="en-US" dirty="0"/>
              <a:t> un / una </a:t>
            </a:r>
            <a:r>
              <a:rPr lang="en-US" dirty="0" err="1"/>
              <a:t>camiseta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talla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</a:rPr>
              <a:t>Vendedor</a:t>
            </a:r>
            <a:r>
              <a:rPr lang="en-US" dirty="0">
                <a:solidFill>
                  <a:srgbClr val="7030A0"/>
                </a:solidFill>
              </a:rPr>
              <a:t>:  </a:t>
            </a:r>
            <a:r>
              <a:rPr lang="en-US" dirty="0" err="1"/>
              <a:t>Tenemos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color </a:t>
            </a:r>
            <a:r>
              <a:rPr lang="en-US" dirty="0" err="1"/>
              <a:t>verde</a:t>
            </a:r>
            <a:r>
              <a:rPr lang="en-US" dirty="0"/>
              <a:t> y negro.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Cliente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En</a:t>
            </a:r>
            <a:r>
              <a:rPr lang="en-US" dirty="0"/>
              <a:t> color negro por favor.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15B1B7-3AE0-4F6A-82D1-BFD37BB6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509" y="365125"/>
            <a:ext cx="5268060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E8B9B4-D377-4490-82BA-18B3D301D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192"/>
            <a:ext cx="10334461" cy="574854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E88F73-1DAE-4FAF-91A0-2295C39D04E2}"/>
              </a:ext>
            </a:extLst>
          </p:cNvPr>
          <p:cNvSpPr txBox="1"/>
          <p:nvPr/>
        </p:nvSpPr>
        <p:spPr>
          <a:xfrm>
            <a:off x="2883877" y="4601363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PILAR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FA619F-6C48-4D46-8A12-E7CF00AB2730}"/>
              </a:ext>
            </a:extLst>
          </p:cNvPr>
          <p:cNvSpPr txBox="1"/>
          <p:nvPr/>
        </p:nvSpPr>
        <p:spPr>
          <a:xfrm>
            <a:off x="1089678" y="1389461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ISABEL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F37B70-D203-4D7A-9D90-521F3D13CBC1}"/>
              </a:ext>
            </a:extLst>
          </p:cNvPr>
          <p:cNvSpPr txBox="1"/>
          <p:nvPr/>
        </p:nvSpPr>
        <p:spPr>
          <a:xfrm>
            <a:off x="6729046" y="4208695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CARLOS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AA71CA-A924-4E56-9204-FD5DDD7D4A76}"/>
              </a:ext>
            </a:extLst>
          </p:cNvPr>
          <p:cNvSpPr txBox="1"/>
          <p:nvPr/>
        </p:nvSpPr>
        <p:spPr>
          <a:xfrm>
            <a:off x="4196861" y="3244334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CARLOS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F4694C-51AB-4E62-A6E0-F888B83ADDB1}"/>
              </a:ext>
            </a:extLst>
          </p:cNvPr>
          <p:cNvSpPr txBox="1"/>
          <p:nvPr/>
        </p:nvSpPr>
        <p:spPr>
          <a:xfrm>
            <a:off x="9765892" y="2157156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JOSÉ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6BBC2A-DEC7-4067-B8C1-0BB50A8F8948}"/>
              </a:ext>
            </a:extLst>
          </p:cNvPr>
          <p:cNvSpPr txBox="1"/>
          <p:nvPr/>
        </p:nvSpPr>
        <p:spPr>
          <a:xfrm>
            <a:off x="6506877" y="1543321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ANDREA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BC7314-B816-4654-B9E7-7EEF8EE1E125}"/>
              </a:ext>
            </a:extLst>
          </p:cNvPr>
          <p:cNvSpPr txBox="1"/>
          <p:nvPr/>
        </p:nvSpPr>
        <p:spPr>
          <a:xfrm>
            <a:off x="550984" y="107740"/>
            <a:ext cx="1109003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Por favor describe a la </a:t>
            </a:r>
            <a:r>
              <a:rPr lang="en-US" sz="2400" dirty="0" err="1"/>
              <a:t>familia</a:t>
            </a:r>
            <a:r>
              <a:rPr lang="en-US" sz="2400" dirty="0"/>
              <a:t> de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sz="2400" dirty="0"/>
              <a:t>. </a:t>
            </a:r>
            <a:r>
              <a:rPr lang="en-US" sz="2400" dirty="0" err="1"/>
              <a:t>Usa</a:t>
            </a:r>
            <a:r>
              <a:rPr lang="en-US" sz="2400" dirty="0"/>
              <a:t> los </a:t>
            </a:r>
            <a:r>
              <a:rPr lang="en-US" sz="2400" dirty="0" err="1"/>
              <a:t>adjetivos</a:t>
            </a:r>
            <a:r>
              <a:rPr lang="en-US" sz="2400" dirty="0"/>
              <a:t> que has </a:t>
            </a:r>
            <a:r>
              <a:rPr lang="en-US" sz="2400" dirty="0" err="1"/>
              <a:t>aprendido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Dé</a:t>
            </a:r>
            <a:r>
              <a:rPr lang="en-US" sz="2400" dirty="0"/>
              <a:t> </a:t>
            </a:r>
            <a:r>
              <a:rPr lang="en-US" sz="2400" dirty="0" err="1"/>
              <a:t>dónde</a:t>
            </a:r>
            <a:r>
              <a:rPr lang="en-US" sz="2400" dirty="0"/>
              <a:t> son, </a:t>
            </a:r>
            <a:r>
              <a:rPr lang="en-US" sz="2400" dirty="0" err="1"/>
              <a:t>cuál</a:t>
            </a:r>
            <a:r>
              <a:rPr lang="en-US" sz="2400" dirty="0"/>
              <a:t> es la </a:t>
            </a:r>
            <a:r>
              <a:rPr lang="en-US" sz="2400" dirty="0" err="1"/>
              <a:t>relación</a:t>
            </a:r>
            <a:r>
              <a:rPr lang="en-US" sz="2400" dirty="0"/>
              <a:t> entre </a:t>
            </a:r>
            <a:r>
              <a:rPr lang="en-US" sz="2400" dirty="0" err="1"/>
              <a:t>ellos</a:t>
            </a:r>
            <a:r>
              <a:rPr lang="en-US" sz="2400" dirty="0"/>
              <a:t>, </a:t>
            </a:r>
            <a:r>
              <a:rPr lang="en-US" sz="2400" dirty="0" err="1"/>
              <a:t>cúantos</a:t>
            </a:r>
            <a:r>
              <a:rPr lang="en-US" sz="2400" dirty="0"/>
              <a:t> </a:t>
            </a:r>
            <a:r>
              <a:rPr lang="en-US" sz="2400" dirty="0" err="1"/>
              <a:t>años</a:t>
            </a:r>
            <a:r>
              <a:rPr lang="en-US" sz="2400" dirty="0"/>
              <a:t> </a:t>
            </a:r>
            <a:r>
              <a:rPr lang="en-US" sz="2400" dirty="0" err="1"/>
              <a:t>crees</a:t>
            </a:r>
            <a:r>
              <a:rPr lang="en-US" sz="2400" dirty="0"/>
              <a:t> que </a:t>
            </a:r>
            <a:r>
              <a:rPr lang="en-US" sz="2400" dirty="0" err="1"/>
              <a:t>tienen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dónde</a:t>
            </a:r>
            <a:r>
              <a:rPr lang="en-US" sz="2400" dirty="0"/>
              <a:t> </a:t>
            </a:r>
            <a:r>
              <a:rPr lang="en-US" sz="2400" dirty="0" err="1"/>
              <a:t>están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74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DED1F-D5F3-4C62-B6CD-E57DB77A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295"/>
            <a:ext cx="2186354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/>
              <a:t>Tarea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36278D-E624-4272-B0FD-88A145C4E882}"/>
              </a:ext>
            </a:extLst>
          </p:cNvPr>
          <p:cNvSpPr txBox="1"/>
          <p:nvPr/>
        </p:nvSpPr>
        <p:spPr>
          <a:xfrm>
            <a:off x="937847" y="2055112"/>
            <a:ext cx="876886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Por favor </a:t>
            </a:r>
            <a:r>
              <a:rPr lang="en-US" sz="2400" dirty="0" err="1"/>
              <a:t>enséñanos</a:t>
            </a:r>
            <a:r>
              <a:rPr lang="en-US" sz="2400" dirty="0"/>
              <a:t> una </a:t>
            </a:r>
            <a:r>
              <a:rPr lang="en-US" sz="2400" dirty="0" err="1"/>
              <a:t>foto</a:t>
            </a:r>
            <a:r>
              <a:rPr lang="en-US" sz="2400" dirty="0"/>
              <a:t> de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familia</a:t>
            </a:r>
            <a:r>
              <a:rPr lang="en-US" sz="2400" dirty="0"/>
              <a:t> y </a:t>
            </a:r>
            <a:r>
              <a:rPr lang="en-US" sz="2400" dirty="0" err="1"/>
              <a:t>descríbela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41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F28AF-F6BE-409B-9FFE-60F8E32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54" y="173636"/>
            <a:ext cx="4205486" cy="776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/>
              <a:t>¿</a:t>
            </a:r>
            <a:r>
              <a:rPr lang="en-US" sz="4000" b="1" dirty="0" err="1"/>
              <a:t>Qué</a:t>
            </a:r>
            <a:r>
              <a:rPr lang="en-US" sz="4000" b="1" dirty="0"/>
              <a:t> hora es?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6D7056-1144-4E44-93CA-9FDD03EF1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056"/>
          <a:stretch/>
        </p:blipFill>
        <p:spPr>
          <a:xfrm>
            <a:off x="1902330" y="1174746"/>
            <a:ext cx="7339767" cy="225425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CB21D2C-2D0B-4C96-9DDD-7FDDBA4E0035}"/>
              </a:ext>
            </a:extLst>
          </p:cNvPr>
          <p:cNvSpPr txBox="1"/>
          <p:nvPr/>
        </p:nvSpPr>
        <p:spPr>
          <a:xfrm>
            <a:off x="1008183" y="3900043"/>
            <a:ext cx="349347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Es la una </a:t>
            </a:r>
            <a:r>
              <a:rPr lang="en-US" sz="3200" dirty="0" err="1"/>
              <a:t>en</a:t>
            </a:r>
            <a:r>
              <a:rPr lang="en-US" sz="3200" dirty="0"/>
              <a:t> punto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788E88-6336-4419-AA5B-E78008A5D0C7}"/>
              </a:ext>
            </a:extLst>
          </p:cNvPr>
          <p:cNvSpPr txBox="1"/>
          <p:nvPr/>
        </p:nvSpPr>
        <p:spPr>
          <a:xfrm>
            <a:off x="6834554" y="3900043"/>
            <a:ext cx="349347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Es la una y quince</a:t>
            </a:r>
          </a:p>
          <a:p>
            <a:r>
              <a:rPr lang="en-US" sz="3200" dirty="0"/>
              <a:t>Es la una y </a:t>
            </a:r>
            <a:r>
              <a:rPr lang="en-US" sz="3200" dirty="0" err="1"/>
              <a:t>cuarto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161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F28AF-F6BE-409B-9FFE-60F8E32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54" y="173636"/>
            <a:ext cx="4205486" cy="776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/>
              <a:t>¿</a:t>
            </a:r>
            <a:r>
              <a:rPr lang="en-US" sz="4000" b="1" dirty="0" err="1"/>
              <a:t>Qué</a:t>
            </a:r>
            <a:r>
              <a:rPr lang="en-US" sz="4000" b="1" dirty="0"/>
              <a:t> hora es?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B21D2C-2D0B-4C96-9DDD-7FDDBA4E0035}"/>
              </a:ext>
            </a:extLst>
          </p:cNvPr>
          <p:cNvSpPr txBox="1"/>
          <p:nvPr/>
        </p:nvSpPr>
        <p:spPr>
          <a:xfrm>
            <a:off x="961291" y="4520947"/>
            <a:ext cx="461889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Es la una y </a:t>
            </a:r>
            <a:r>
              <a:rPr lang="en-US" sz="3200" dirty="0" err="1"/>
              <a:t>veinte</a:t>
            </a:r>
            <a:endParaRPr lang="en-US" sz="3200" dirty="0"/>
          </a:p>
          <a:p>
            <a:r>
              <a:rPr lang="en-US" sz="3200" dirty="0"/>
              <a:t>Son </a:t>
            </a:r>
            <a:r>
              <a:rPr lang="en-US" sz="3200" dirty="0" err="1"/>
              <a:t>veinte</a:t>
            </a:r>
            <a:r>
              <a:rPr lang="en-US" sz="3200" dirty="0"/>
              <a:t> </a:t>
            </a:r>
            <a:r>
              <a:rPr lang="en-US" sz="3200" dirty="0" err="1"/>
              <a:t>pasados</a:t>
            </a:r>
            <a:r>
              <a:rPr lang="en-US" sz="3200" dirty="0"/>
              <a:t> la una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788E88-6336-4419-AA5B-E78008A5D0C7}"/>
              </a:ext>
            </a:extLst>
          </p:cNvPr>
          <p:cNvSpPr txBox="1"/>
          <p:nvPr/>
        </p:nvSpPr>
        <p:spPr>
          <a:xfrm>
            <a:off x="6611820" y="4499581"/>
            <a:ext cx="349347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Es la una y </a:t>
            </a:r>
            <a:r>
              <a:rPr lang="en-US" sz="3200" dirty="0" err="1"/>
              <a:t>treinta</a:t>
            </a:r>
            <a:endParaRPr lang="en-US" sz="3200" dirty="0"/>
          </a:p>
          <a:p>
            <a:r>
              <a:rPr lang="en-US" sz="3200" dirty="0"/>
              <a:t>Es la una y media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FF84DC-7F36-4AC3-AA69-AF2F1E891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222299" y="1535813"/>
            <a:ext cx="7045568" cy="23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F87EBA-C97D-4BDE-8620-D004D4BF6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3"/>
          <a:stretch/>
        </p:blipFill>
        <p:spPr>
          <a:xfrm>
            <a:off x="754687" y="1490812"/>
            <a:ext cx="4262562" cy="25506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488D82-5282-4387-A21E-B283F9345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3"/>
          <a:stretch/>
        </p:blipFill>
        <p:spPr>
          <a:xfrm>
            <a:off x="6467195" y="3780173"/>
            <a:ext cx="4262563" cy="25506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9F8442F-CDB0-4250-A9D3-8F20418A437B}"/>
              </a:ext>
            </a:extLst>
          </p:cNvPr>
          <p:cNvSpPr txBox="1"/>
          <p:nvPr/>
        </p:nvSpPr>
        <p:spPr>
          <a:xfrm>
            <a:off x="5017249" y="2320253"/>
            <a:ext cx="46188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Es </a:t>
            </a:r>
            <a:r>
              <a:rPr lang="en-US" sz="3200" dirty="0" err="1"/>
              <a:t>el</a:t>
            </a:r>
            <a:r>
              <a:rPr lang="en-US" sz="3200" dirty="0"/>
              <a:t> medio día.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9F4D-0D61-4CA9-A45A-0C329CA5A79F}"/>
              </a:ext>
            </a:extLst>
          </p:cNvPr>
          <p:cNvSpPr txBox="1"/>
          <p:nvPr/>
        </p:nvSpPr>
        <p:spPr>
          <a:xfrm>
            <a:off x="2004645" y="4870938"/>
            <a:ext cx="46188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Es la media </a:t>
            </a:r>
            <a:r>
              <a:rPr lang="en-US" sz="3200" dirty="0" err="1"/>
              <a:t>noche</a:t>
            </a:r>
            <a:r>
              <a:rPr lang="en-US" sz="320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6E88A7-47BF-458B-8556-63638418C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249" y="355646"/>
            <a:ext cx="6747305" cy="981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7672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793</Words>
  <Application>Microsoft Office PowerPoint</Application>
  <PresentationFormat>Panorámica</PresentationFormat>
  <Paragraphs>169</Paragraphs>
  <Slides>42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</vt:lpstr>
      <vt:lpstr>¿Qué hora es?</vt:lpstr>
      <vt:lpstr>¿Qué hora 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Calendario</vt:lpstr>
      <vt:lpstr>Preguntas sobre fechas</vt:lpstr>
      <vt:lpstr>Eventos </vt:lpstr>
      <vt:lpstr>Eventos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Pruebas de conocimiento</vt:lpstr>
      <vt:lpstr>La ropa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Conversación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88</cp:revision>
  <dcterms:created xsi:type="dcterms:W3CDTF">2021-06-18T05:48:23Z</dcterms:created>
  <dcterms:modified xsi:type="dcterms:W3CDTF">2021-10-18T16:31:52Z</dcterms:modified>
</cp:coreProperties>
</file>