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09" r:id="rId6"/>
    <p:sldId id="311" r:id="rId7"/>
    <p:sldId id="312" r:id="rId8"/>
    <p:sldId id="316" r:id="rId9"/>
    <p:sldId id="313" r:id="rId10"/>
    <p:sldId id="314" r:id="rId11"/>
    <p:sldId id="315" r:id="rId12"/>
    <p:sldId id="322" r:id="rId13"/>
    <p:sldId id="317" r:id="rId14"/>
    <p:sldId id="321" r:id="rId15"/>
    <p:sldId id="318" r:id="rId16"/>
    <p:sldId id="319" r:id="rId17"/>
    <p:sldId id="320" r:id="rId18"/>
    <p:sldId id="323" r:id="rId19"/>
    <p:sldId id="324" r:id="rId20"/>
    <p:sldId id="325" r:id="rId21"/>
    <p:sldId id="327" r:id="rId22"/>
    <p:sldId id="326" r:id="rId23"/>
    <p:sldId id="330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respanol.org/ejercicios/verbos/presente-querer.htm" TargetMode="External"/><Relationship Id="rId2" Type="http://schemas.openxmlformats.org/officeDocument/2006/relationships/hyperlink" Target="https://www.languagesonline.org.uk/Spanish/Cam1/Cam1Uni11/3303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prati.com.ec/es/hombres/c/0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respanol.org/ejercicios/vocabulario/ropa/ropa-audio-test-1" TargetMode="External"/><Relationship Id="rId2" Type="http://schemas.openxmlformats.org/officeDocument/2006/relationships/hyperlink" Target="https://aprenderespanol.org/ejercicios/vocabulario/ropa-1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21888-FC85-4E9E-8DA9-5CC4093D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8925952" y="412799"/>
            <a:ext cx="2788982" cy="16856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967CD-A24D-4180-84FF-B179082C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307291"/>
            <a:ext cx="1664677" cy="1514239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93D3E13-235A-4CF9-8E86-42E031167394}"/>
              </a:ext>
            </a:extLst>
          </p:cNvPr>
          <p:cNvSpPr txBox="1">
            <a:spLocks/>
          </p:cNvSpPr>
          <p:nvPr/>
        </p:nvSpPr>
        <p:spPr>
          <a:xfrm>
            <a:off x="2004104" y="914400"/>
            <a:ext cx="6866138" cy="48181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Unidad 4 </a:t>
            </a:r>
          </a:p>
          <a:p>
            <a:r>
              <a:rPr lang="en-US" sz="4100" dirty="0"/>
              <a:t>LECCIÓN 1:La </a:t>
            </a:r>
            <a:r>
              <a:rPr lang="en-US" sz="4100" dirty="0" err="1"/>
              <a:t>Ropa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Vocabulario</a:t>
            </a:r>
            <a:r>
              <a:rPr lang="en-US" sz="4100" b="1" dirty="0"/>
              <a:t>: </a:t>
            </a:r>
          </a:p>
          <a:p>
            <a:r>
              <a:rPr lang="en-US" sz="4100" dirty="0"/>
              <a:t>La </a:t>
            </a:r>
            <a:r>
              <a:rPr lang="en-US" sz="4100" dirty="0" err="1"/>
              <a:t>ropa</a:t>
            </a:r>
            <a:r>
              <a:rPr lang="en-US" sz="4100" dirty="0"/>
              <a:t>, </a:t>
            </a:r>
            <a:r>
              <a:rPr lang="en-US" sz="4100" dirty="0" err="1"/>
              <a:t>tallas</a:t>
            </a:r>
            <a:r>
              <a:rPr lang="en-US" sz="4100" dirty="0"/>
              <a:t>, </a:t>
            </a:r>
            <a:r>
              <a:rPr lang="en-US" sz="4100" dirty="0" err="1"/>
              <a:t>colores</a:t>
            </a:r>
            <a:r>
              <a:rPr lang="en-US" sz="4100" dirty="0"/>
              <a:t>, </a:t>
            </a:r>
            <a:r>
              <a:rPr lang="en-US" sz="4100" dirty="0" err="1"/>
              <a:t>adjetivos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Lenguaje</a:t>
            </a:r>
            <a:r>
              <a:rPr lang="en-US" sz="4100" b="1" dirty="0"/>
              <a:t> social:</a:t>
            </a:r>
          </a:p>
          <a:p>
            <a:r>
              <a:rPr lang="en-US" sz="4100" dirty="0" err="1"/>
              <a:t>comprar</a:t>
            </a:r>
            <a:r>
              <a:rPr lang="en-US" sz="4100" dirty="0"/>
              <a:t> </a:t>
            </a:r>
            <a:r>
              <a:rPr lang="en-US" sz="4100" dirty="0" err="1"/>
              <a:t>ropa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Gramática</a:t>
            </a:r>
            <a:r>
              <a:rPr lang="en-US" sz="4100" b="1" dirty="0"/>
              <a:t>:</a:t>
            </a:r>
          </a:p>
          <a:p>
            <a:r>
              <a:rPr lang="en-US" sz="4100" dirty="0"/>
              <a:t>Verbo </a:t>
            </a:r>
            <a:r>
              <a:rPr lang="en-US" sz="4100" dirty="0" err="1"/>
              <a:t>tener</a:t>
            </a:r>
            <a:r>
              <a:rPr lang="en-US" sz="4100" dirty="0"/>
              <a:t>, </a:t>
            </a:r>
            <a:r>
              <a:rPr lang="en-US" sz="4100" dirty="0" err="1"/>
              <a:t>querer</a:t>
            </a:r>
            <a:endParaRPr lang="en-US" sz="4100" dirty="0"/>
          </a:p>
          <a:p>
            <a:endParaRPr lang="en-US" sz="4100" b="1" dirty="0"/>
          </a:p>
        </p:txBody>
      </p:sp>
    </p:spTree>
    <p:extLst>
      <p:ext uri="{BB962C8B-B14F-4D97-AF65-F5344CB8AC3E}">
        <p14:creationId xmlns:p14="http://schemas.microsoft.com/office/powerpoint/2010/main" val="26462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ómo combinar una falda larga para lucir en un evento formal - VIX">
            <a:extLst>
              <a:ext uri="{FF2B5EF4-FFF2-40B4-BE49-F238E27FC236}">
                <a16:creationId xmlns:a16="http://schemas.microsoft.com/office/drawing/2014/main" id="{F789BE8B-CFE2-442F-BCA0-B790E33F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54" y="387960"/>
            <a:ext cx="6484692" cy="58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3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0 ideas de TERNO VERDE en 2021 | moda hombre, ropa elegante hombre, trajes  de hombre">
            <a:extLst>
              <a:ext uri="{FF2B5EF4-FFF2-40B4-BE49-F238E27FC236}">
                <a16:creationId xmlns:a16="http://schemas.microsoft.com/office/drawing/2014/main" id="{AA872A7E-DA6A-43E9-A2EF-2934BAE1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11" y="178698"/>
            <a:ext cx="3558319" cy="63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8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MISA MANGA CORTA GIANCARLO                                              , GIANCARLO, AZUL COMBIN">
            <a:extLst>
              <a:ext uri="{FF2B5EF4-FFF2-40B4-BE49-F238E27FC236}">
                <a16:creationId xmlns:a16="http://schemas.microsoft.com/office/drawing/2014/main" id="{40073436-36EB-4E6E-AE4D-8BA57934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225" y="365125"/>
            <a:ext cx="3175250" cy="47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EB37866-D017-4BE2-BE0B-77D177F0D59D}"/>
              </a:ext>
            </a:extLst>
          </p:cNvPr>
          <p:cNvSpPr txBox="1"/>
          <p:nvPr/>
        </p:nvSpPr>
        <p:spPr>
          <a:xfrm>
            <a:off x="6519452" y="5124695"/>
            <a:ext cx="396981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Camisa </a:t>
            </a:r>
            <a:r>
              <a:rPr lang="en-US" sz="2800" dirty="0" err="1"/>
              <a:t>estampada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a </a:t>
            </a:r>
            <a:r>
              <a:rPr lang="en-US" sz="2800" dirty="0" err="1"/>
              <a:t>rayas</a:t>
            </a:r>
            <a:endParaRPr lang="en-US" sz="2800" dirty="0"/>
          </a:p>
        </p:txBody>
      </p:sp>
      <p:pic>
        <p:nvPicPr>
          <p:cNvPr id="1028" name="Picture 4" descr="rozet Ekstra ön koşul camisas de vestir a rayas - guldestecicek.com">
            <a:extLst>
              <a:ext uri="{FF2B5EF4-FFF2-40B4-BE49-F238E27FC236}">
                <a16:creationId xmlns:a16="http://schemas.microsoft.com/office/drawing/2014/main" id="{B144CD05-8A8E-4652-97E1-73B9D148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32" y="365125"/>
            <a:ext cx="3175250" cy="423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6CF8E-E113-478C-B0BC-9EA6970CD983}"/>
              </a:ext>
            </a:extLst>
          </p:cNvPr>
          <p:cNvSpPr txBox="1"/>
          <p:nvPr/>
        </p:nvSpPr>
        <p:spPr>
          <a:xfrm>
            <a:off x="470344" y="5277095"/>
            <a:ext cx="396981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Camisa </a:t>
            </a:r>
            <a:r>
              <a:rPr lang="en-US" sz="2800" dirty="0" err="1"/>
              <a:t>estampada</a:t>
            </a:r>
            <a:r>
              <a:rPr lang="en-US" sz="2800" dirty="0"/>
              <a:t> a </a:t>
            </a:r>
            <a:r>
              <a:rPr lang="en-US" sz="2800" dirty="0" err="1"/>
              <a:t>cuadros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131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7950E-431A-4A51-AAF7-E004E3F6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verbo querer en español. spanish. español- verbos. regulares. aprender  español | Spanish class, Language, Spanish">
            <a:extLst>
              <a:ext uri="{FF2B5EF4-FFF2-40B4-BE49-F238E27FC236}">
                <a16:creationId xmlns:a16="http://schemas.microsoft.com/office/drawing/2014/main" id="{CB77EA0E-424C-4B9A-866D-4361186FA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r="-9060" b="26324"/>
          <a:stretch/>
        </p:blipFill>
        <p:spPr bwMode="auto">
          <a:xfrm>
            <a:off x="504091" y="192698"/>
            <a:ext cx="7856634" cy="578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erbo querer en español. spanish. español- verbos. regulares. aprender  español | Spanish class, Language, Spanish">
            <a:extLst>
              <a:ext uri="{FF2B5EF4-FFF2-40B4-BE49-F238E27FC236}">
                <a16:creationId xmlns:a16="http://schemas.microsoft.com/office/drawing/2014/main" id="{2AD1F9E1-CA39-465B-A1D6-E839C333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73333" r="10598"/>
          <a:stretch/>
        </p:blipFill>
        <p:spPr bwMode="auto">
          <a:xfrm>
            <a:off x="6773008" y="2172494"/>
            <a:ext cx="501747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44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1BE8CB5-05B9-486F-9945-D3A5E13A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74" y="1132424"/>
            <a:ext cx="6650282" cy="49515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8F0C4F9-D066-404A-A51A-B793F1F86EAF}"/>
              </a:ext>
            </a:extLst>
          </p:cNvPr>
          <p:cNvSpPr txBox="1"/>
          <p:nvPr/>
        </p:nvSpPr>
        <p:spPr>
          <a:xfrm>
            <a:off x="5076091" y="1459753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PEQUEÑA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D4D37E-9B4E-4CEB-84BE-E647B84A17AF}"/>
              </a:ext>
            </a:extLst>
          </p:cNvPr>
          <p:cNvSpPr txBox="1"/>
          <p:nvPr/>
        </p:nvSpPr>
        <p:spPr>
          <a:xfrm>
            <a:off x="6535616" y="3285245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GRANDE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466E9D-77B8-43E8-9179-8F30E34B3EF3}"/>
              </a:ext>
            </a:extLst>
          </p:cNvPr>
          <p:cNvSpPr txBox="1"/>
          <p:nvPr/>
        </p:nvSpPr>
        <p:spPr>
          <a:xfrm>
            <a:off x="6224956" y="2251515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MEDIANA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F15001-1601-4CCC-B6B6-B3E80B365EC8}"/>
              </a:ext>
            </a:extLst>
          </p:cNvPr>
          <p:cNvSpPr txBox="1"/>
          <p:nvPr/>
        </p:nvSpPr>
        <p:spPr>
          <a:xfrm>
            <a:off x="6535616" y="4908672"/>
            <a:ext cx="140676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EXTRA GRANDE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A0D9B7A-8D8D-43AF-9F38-7F36AA52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03" y="43684"/>
            <a:ext cx="4205486" cy="776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/>
              <a:t>TALLAS</a:t>
            </a:r>
          </a:p>
        </p:txBody>
      </p:sp>
    </p:spTree>
    <p:extLst>
      <p:ext uri="{BB962C8B-B14F-4D97-AF65-F5344CB8AC3E}">
        <p14:creationId xmlns:p14="http://schemas.microsoft.com/office/powerpoint/2010/main" val="208622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5D10C-CFB2-4A2A-91F7-36DA94D5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18A238-E898-4CF5-9BBF-6331F1F4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hlinkClick r:id="rId2"/>
              </a:rPr>
              <a:t>https://www.languagesonline.org.uk/Spanish/Cam1/Cam1Uni11/3303.htm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6A23AA-CDE9-46B6-9C76-B8E6A158D204}"/>
              </a:ext>
            </a:extLst>
          </p:cNvPr>
          <p:cNvSpPr txBox="1"/>
          <p:nvPr/>
        </p:nvSpPr>
        <p:spPr>
          <a:xfrm>
            <a:off x="937846" y="31058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https://aprenderespanol.org/ejercicios/verbos/presente-querer.htm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1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A5B371B-BA74-4F17-80A1-C846433BF168}"/>
              </a:ext>
            </a:extLst>
          </p:cNvPr>
          <p:cNvSpPr txBox="1"/>
          <p:nvPr/>
        </p:nvSpPr>
        <p:spPr>
          <a:xfrm>
            <a:off x="984739" y="449103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https://www.deprati.com.ec/es/hombres/c/02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564086-7FFC-42A6-81EB-5EB2BD5DCB6B}"/>
              </a:ext>
            </a:extLst>
          </p:cNvPr>
          <p:cNvSpPr txBox="1"/>
          <p:nvPr/>
        </p:nvSpPr>
        <p:spPr>
          <a:xfrm>
            <a:off x="984739" y="1524000"/>
            <a:ext cx="7385538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PRÁCTICA</a:t>
            </a:r>
          </a:p>
          <a:p>
            <a:endParaRPr lang="en-US" sz="2800" dirty="0"/>
          </a:p>
          <a:p>
            <a:r>
              <a:rPr lang="en-US" sz="2800" dirty="0" err="1"/>
              <a:t>Buscar</a:t>
            </a:r>
            <a:r>
              <a:rPr lang="en-US" sz="2800" dirty="0"/>
              <a:t> </a:t>
            </a:r>
            <a:r>
              <a:rPr lang="en-US" sz="2800" dirty="0" err="1"/>
              <a:t>ropa</a:t>
            </a:r>
            <a:r>
              <a:rPr lang="en-US" sz="2800" dirty="0"/>
              <a:t> para hombre y </a:t>
            </a:r>
            <a:r>
              <a:rPr lang="en-US" sz="2800" dirty="0" err="1"/>
              <a:t>mujer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página</a:t>
            </a:r>
            <a:r>
              <a:rPr lang="en-US" sz="2800" dirty="0"/>
              <a:t> web de los </a:t>
            </a:r>
            <a:r>
              <a:rPr lang="en-US" sz="2800" dirty="0" err="1"/>
              <a:t>almacenes</a:t>
            </a:r>
            <a:r>
              <a:rPr lang="en-US" sz="2800" dirty="0"/>
              <a:t> De </a:t>
            </a:r>
            <a:r>
              <a:rPr lang="en-US" sz="2800" dirty="0" err="1"/>
              <a:t>Prati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Presentar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clase</a:t>
            </a:r>
            <a:r>
              <a:rPr lang="en-US" sz="2800" dirty="0"/>
              <a:t> las </a:t>
            </a:r>
            <a:r>
              <a:rPr lang="en-US" sz="2800" dirty="0" err="1"/>
              <a:t>prendas</a:t>
            </a:r>
            <a:r>
              <a:rPr lang="en-US" sz="2800" dirty="0"/>
              <a:t> </a:t>
            </a:r>
            <a:r>
              <a:rPr lang="en-US" sz="2800" dirty="0" err="1"/>
              <a:t>escogidas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424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54975-0FC1-4CC7-AE86-3AB875AE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31" y="189279"/>
            <a:ext cx="4683369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Conversación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42AF89-0DF9-4111-8892-9A8192EF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416" y="1731840"/>
            <a:ext cx="4859215" cy="47158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Cliente</a:t>
            </a:r>
            <a:r>
              <a:rPr lang="en-US" dirty="0">
                <a:solidFill>
                  <a:srgbClr val="FF0000"/>
                </a:solidFill>
              </a:rPr>
              <a:t>:  </a:t>
            </a:r>
            <a:r>
              <a:rPr lang="en-US" dirty="0" err="1"/>
              <a:t>Buenas</a:t>
            </a:r>
            <a:r>
              <a:rPr lang="en-US" dirty="0"/>
              <a:t> </a:t>
            </a:r>
            <a:r>
              <a:rPr lang="en-US" dirty="0" err="1"/>
              <a:t>tardes</a:t>
            </a:r>
            <a:r>
              <a:rPr lang="en-US" dirty="0"/>
              <a:t>, </a:t>
            </a:r>
            <a:r>
              <a:rPr lang="en-US" dirty="0" err="1"/>
              <a:t>deseo</a:t>
            </a:r>
            <a:r>
              <a:rPr lang="en-US" dirty="0"/>
              <a:t> un / una </a:t>
            </a:r>
            <a:r>
              <a:rPr lang="en-US" dirty="0" err="1"/>
              <a:t>camiseta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talla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L.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</a:rPr>
              <a:t>Vendedor</a:t>
            </a:r>
            <a:r>
              <a:rPr lang="en-US" dirty="0">
                <a:solidFill>
                  <a:srgbClr val="7030A0"/>
                </a:solidFill>
              </a:rPr>
              <a:t>:  </a:t>
            </a:r>
            <a:r>
              <a:rPr lang="en-US" dirty="0" err="1"/>
              <a:t>Tenemos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color </a:t>
            </a:r>
            <a:r>
              <a:rPr lang="en-US" dirty="0" err="1"/>
              <a:t>verde</a:t>
            </a:r>
            <a:r>
              <a:rPr lang="en-US" dirty="0"/>
              <a:t> y negro.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Cliente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Quiero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negro por favor.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</a:rPr>
              <a:t>Vendedor</a:t>
            </a:r>
            <a:r>
              <a:rPr lang="en-US" dirty="0">
                <a:solidFill>
                  <a:srgbClr val="7030A0"/>
                </a:solidFill>
              </a:rPr>
              <a:t>:  </a:t>
            </a:r>
            <a:r>
              <a:rPr lang="en-US" dirty="0"/>
              <a:t>Son 20 </a:t>
            </a:r>
            <a:r>
              <a:rPr lang="en-US" dirty="0" err="1"/>
              <a:t>dólares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Ya</a:t>
            </a:r>
            <a:r>
              <a:rPr lang="en-US" dirty="0"/>
              <a:t> a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efectivo</a:t>
            </a:r>
            <a:r>
              <a:rPr lang="en-US" dirty="0"/>
              <a:t> o con </a:t>
            </a:r>
            <a:r>
              <a:rPr lang="en-US" dirty="0" err="1"/>
              <a:t>tarjeta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Cliente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Con </a:t>
            </a:r>
            <a:r>
              <a:rPr lang="en-US" dirty="0" err="1"/>
              <a:t>tarjeta</a:t>
            </a:r>
            <a:r>
              <a:rPr lang="en-US" dirty="0"/>
              <a:t>, 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15B1B7-3AE0-4F6A-82D1-BFD37BB6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509" y="365125"/>
            <a:ext cx="5268060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F1FF69F-7B86-4077-9120-89BD935A2074}"/>
              </a:ext>
            </a:extLst>
          </p:cNvPr>
          <p:cNvSpPr txBox="1">
            <a:spLocks/>
          </p:cNvSpPr>
          <p:nvPr/>
        </p:nvSpPr>
        <p:spPr>
          <a:xfrm>
            <a:off x="593564" y="525328"/>
            <a:ext cx="4205486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/>
              <a:t>Adjetivos</a:t>
            </a:r>
            <a:r>
              <a:rPr lang="en-US" sz="4000" b="1" dirty="0"/>
              <a:t> : </a:t>
            </a:r>
            <a:r>
              <a:rPr lang="en-US" sz="4000" b="1" dirty="0" err="1"/>
              <a:t>describir</a:t>
            </a:r>
            <a:r>
              <a:rPr lang="en-US" sz="4000" b="1" dirty="0"/>
              <a:t> la </a:t>
            </a:r>
            <a:r>
              <a:rPr lang="en-US" sz="4000" b="1" dirty="0" err="1"/>
              <a:t>ropa</a:t>
            </a:r>
            <a:endParaRPr lang="en-US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1FA72D-FFBE-40DE-A17E-B949C52C89E2}"/>
              </a:ext>
            </a:extLst>
          </p:cNvPr>
          <p:cNvSpPr txBox="1"/>
          <p:nvPr/>
        </p:nvSpPr>
        <p:spPr>
          <a:xfrm>
            <a:off x="1407971" y="308958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BARATO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46106C-ECC0-4502-A4B6-B1CA4866EEC4}"/>
              </a:ext>
            </a:extLst>
          </p:cNvPr>
          <p:cNvSpPr txBox="1"/>
          <p:nvPr/>
        </p:nvSpPr>
        <p:spPr>
          <a:xfrm>
            <a:off x="9099286" y="227784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CARO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C6BFE02-F86A-472F-8094-ECF555481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241" y="1723849"/>
            <a:ext cx="5112538" cy="39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0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F1FF69F-7B86-4077-9120-89BD935A2074}"/>
              </a:ext>
            </a:extLst>
          </p:cNvPr>
          <p:cNvSpPr txBox="1">
            <a:spLocks/>
          </p:cNvSpPr>
          <p:nvPr/>
        </p:nvSpPr>
        <p:spPr>
          <a:xfrm>
            <a:off x="593564" y="525328"/>
            <a:ext cx="4205486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/>
              <a:t>Adjetivos</a:t>
            </a:r>
            <a:r>
              <a:rPr lang="en-US" sz="4000" b="1" dirty="0"/>
              <a:t> : </a:t>
            </a:r>
            <a:r>
              <a:rPr lang="en-US" sz="4000" b="1" dirty="0" err="1"/>
              <a:t>describir</a:t>
            </a:r>
            <a:r>
              <a:rPr lang="en-US" sz="4000" b="1" dirty="0"/>
              <a:t> la </a:t>
            </a:r>
            <a:r>
              <a:rPr lang="en-US" sz="4000" b="1" dirty="0" err="1"/>
              <a:t>ropa</a:t>
            </a:r>
            <a:endParaRPr lang="en-US" sz="4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8EBA3D-DE4C-4420-96BF-D15E6AB3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99" y="2298947"/>
            <a:ext cx="4910443" cy="22568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1FA72D-FFBE-40DE-A17E-B949C52C89E2}"/>
              </a:ext>
            </a:extLst>
          </p:cNvPr>
          <p:cNvSpPr txBox="1"/>
          <p:nvPr/>
        </p:nvSpPr>
        <p:spPr>
          <a:xfrm>
            <a:off x="1150064" y="1723849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NUEVO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46106C-ECC0-4502-A4B6-B1CA4866EEC4}"/>
              </a:ext>
            </a:extLst>
          </p:cNvPr>
          <p:cNvSpPr txBox="1"/>
          <p:nvPr/>
        </p:nvSpPr>
        <p:spPr>
          <a:xfrm>
            <a:off x="4222486" y="2093181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VIEJO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E848F6-9958-4359-8260-A0524DFE4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80" y="1553085"/>
            <a:ext cx="5536523" cy="24159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4775A8A-B243-4CAC-A989-9DA07F47A7F2}"/>
              </a:ext>
            </a:extLst>
          </p:cNvPr>
          <p:cNvSpPr txBox="1"/>
          <p:nvPr/>
        </p:nvSpPr>
        <p:spPr>
          <a:xfrm>
            <a:off x="7022783" y="4096946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SUCIO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A44F2A-DBDE-424D-BA4F-4DF6D10037A4}"/>
              </a:ext>
            </a:extLst>
          </p:cNvPr>
          <p:cNvSpPr txBox="1"/>
          <p:nvPr/>
        </p:nvSpPr>
        <p:spPr>
          <a:xfrm>
            <a:off x="9951690" y="1386920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LIMPIO</a:t>
            </a:r>
          </a:p>
        </p:txBody>
      </p:sp>
    </p:spTree>
    <p:extLst>
      <p:ext uri="{BB962C8B-B14F-4D97-AF65-F5344CB8AC3E}">
        <p14:creationId xmlns:p14="http://schemas.microsoft.com/office/powerpoint/2010/main" val="159201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E2D826-1B64-4844-8BD6-0AB5A3FF9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9" y="2092909"/>
            <a:ext cx="7886593" cy="29637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7EF9304-DD48-4677-95C6-828A33FA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64" y="525328"/>
            <a:ext cx="4205486" cy="776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/>
              <a:t>La </a:t>
            </a:r>
            <a:r>
              <a:rPr lang="en-US" sz="4000" b="1" dirty="0" err="1"/>
              <a:t>ropa</a:t>
            </a:r>
            <a:endParaRPr lang="en-US" sz="4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CCDF7C-1977-4BCF-A9BC-BE78869F3533}"/>
              </a:ext>
            </a:extLst>
          </p:cNvPr>
          <p:cNvSpPr txBox="1"/>
          <p:nvPr/>
        </p:nvSpPr>
        <p:spPr>
          <a:xfrm>
            <a:off x="1688125" y="157117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CAMISA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C74429D-FDFE-4090-ACA3-F49420625D20}"/>
              </a:ext>
            </a:extLst>
          </p:cNvPr>
          <p:cNvSpPr txBox="1"/>
          <p:nvPr/>
        </p:nvSpPr>
        <p:spPr>
          <a:xfrm>
            <a:off x="4799050" y="164737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SUÉTER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3CA617-B479-4291-B47C-73BE3E7D985F}"/>
              </a:ext>
            </a:extLst>
          </p:cNvPr>
          <p:cNvSpPr txBox="1"/>
          <p:nvPr/>
        </p:nvSpPr>
        <p:spPr>
          <a:xfrm>
            <a:off x="4799049" y="483420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ABRIGO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F8DCD7-BC24-4917-9680-12A72BC07FD4}"/>
              </a:ext>
            </a:extLst>
          </p:cNvPr>
          <p:cNvSpPr txBox="1"/>
          <p:nvPr/>
        </p:nvSpPr>
        <p:spPr>
          <a:xfrm>
            <a:off x="7553973" y="1609589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CORBATA</a:t>
            </a:r>
          </a:p>
        </p:txBody>
      </p:sp>
    </p:spTree>
    <p:extLst>
      <p:ext uri="{BB962C8B-B14F-4D97-AF65-F5344CB8AC3E}">
        <p14:creationId xmlns:p14="http://schemas.microsoft.com/office/powerpoint/2010/main" val="115343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2167CB1-AD90-4682-BDF1-56335D3A1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46" y="320339"/>
            <a:ext cx="5315487" cy="651185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1D262C7-D1B2-4BFA-9A67-BFB13D4C9691}"/>
              </a:ext>
            </a:extLst>
          </p:cNvPr>
          <p:cNvSpPr txBox="1">
            <a:spLocks/>
          </p:cNvSpPr>
          <p:nvPr/>
        </p:nvSpPr>
        <p:spPr>
          <a:xfrm>
            <a:off x="165887" y="853575"/>
            <a:ext cx="4205486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/>
              <a:t>Adjetivos</a:t>
            </a:r>
            <a:r>
              <a:rPr lang="en-US" sz="4000" b="1" dirty="0"/>
              <a:t> : </a:t>
            </a:r>
            <a:r>
              <a:rPr lang="en-US" sz="4000" b="1" dirty="0" err="1"/>
              <a:t>describir</a:t>
            </a:r>
            <a:r>
              <a:rPr lang="en-US" sz="4000" b="1" dirty="0"/>
              <a:t> la </a:t>
            </a:r>
            <a:r>
              <a:rPr lang="en-US" sz="4000" b="1" dirty="0" err="1"/>
              <a:t>ropa</a:t>
            </a:r>
            <a:endParaRPr lang="en-US" sz="4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7CC38D8-CDEF-4931-9D89-827073DE655F}"/>
              </a:ext>
            </a:extLst>
          </p:cNvPr>
          <p:cNvSpPr txBox="1"/>
          <p:nvPr/>
        </p:nvSpPr>
        <p:spPr>
          <a:xfrm>
            <a:off x="3775491" y="4518977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LARGO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86B606-8B36-4B39-85C5-FA96687A651A}"/>
              </a:ext>
            </a:extLst>
          </p:cNvPr>
          <p:cNvSpPr txBox="1"/>
          <p:nvPr/>
        </p:nvSpPr>
        <p:spPr>
          <a:xfrm>
            <a:off x="9722703" y="3429000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CORTO</a:t>
            </a:r>
          </a:p>
        </p:txBody>
      </p:sp>
    </p:spTree>
    <p:extLst>
      <p:ext uri="{BB962C8B-B14F-4D97-AF65-F5344CB8AC3E}">
        <p14:creationId xmlns:p14="http://schemas.microsoft.com/office/powerpoint/2010/main" val="2065227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empo Futuro De Necesitar - ZTIEMPO">
            <a:extLst>
              <a:ext uri="{FF2B5EF4-FFF2-40B4-BE49-F238E27FC236}">
                <a16:creationId xmlns:a16="http://schemas.microsoft.com/office/drawing/2014/main" id="{3F6EAEF2-4652-477B-A4D2-39B5FA46F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5" r="36100" b="28743"/>
          <a:stretch/>
        </p:blipFill>
        <p:spPr bwMode="auto">
          <a:xfrm>
            <a:off x="1360244" y="1113691"/>
            <a:ext cx="6898770" cy="41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5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84CC7-EB0C-4024-84E8-E05BAFB0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¿Y </a:t>
            </a:r>
            <a:r>
              <a:rPr lang="en-US" dirty="0" err="1"/>
              <a:t>tú</a:t>
            </a:r>
            <a:r>
              <a:rPr lang="en-US" dirty="0"/>
              <a:t>,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quieres</a:t>
            </a:r>
            <a:r>
              <a:rPr lang="en-US" dirty="0"/>
              <a:t> o </a:t>
            </a:r>
            <a:r>
              <a:rPr lang="en-US" dirty="0" err="1"/>
              <a:t>necesitas</a:t>
            </a:r>
            <a:r>
              <a:rPr lang="en-US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A270A-DAFB-45F8-B850-D62DA5297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Yo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quiero</a:t>
            </a:r>
            <a:r>
              <a:rPr lang="en-US" dirty="0"/>
              <a:t> </a:t>
            </a:r>
            <a:r>
              <a:rPr lang="en-US" u="sng" dirty="0" err="1"/>
              <a:t>unos</a:t>
            </a:r>
            <a:r>
              <a:rPr lang="en-US" u="sng" dirty="0"/>
              <a:t> </a:t>
            </a:r>
            <a:r>
              <a:rPr lang="en-US" u="sng" dirty="0" err="1"/>
              <a:t>zapatos</a:t>
            </a:r>
            <a:r>
              <a:rPr lang="en-US" u="sng" dirty="0"/>
              <a:t> </a:t>
            </a:r>
            <a:r>
              <a:rPr lang="en-US" u="sng" dirty="0" err="1"/>
              <a:t>deportivos</a:t>
            </a:r>
            <a:r>
              <a:rPr lang="en-US" u="sng" dirty="0"/>
              <a:t> </a:t>
            </a:r>
            <a:r>
              <a:rPr lang="en-US" u="sng" dirty="0" err="1"/>
              <a:t>nuevos</a:t>
            </a:r>
            <a:r>
              <a:rPr lang="en-US" u="sng" dirty="0"/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Yo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deseo</a:t>
            </a:r>
            <a:r>
              <a:rPr lang="en-US" dirty="0"/>
              <a:t> </a:t>
            </a:r>
            <a:r>
              <a:rPr lang="en-US" u="sng" dirty="0"/>
              <a:t>un </a:t>
            </a:r>
            <a:r>
              <a:rPr lang="en-US" u="sng" dirty="0" err="1"/>
              <a:t>vestido</a:t>
            </a:r>
            <a:r>
              <a:rPr lang="en-US" u="sng" dirty="0"/>
              <a:t> nuevo.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Yo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tengo</a:t>
            </a:r>
            <a:r>
              <a:rPr lang="en-US" dirty="0"/>
              <a:t> </a:t>
            </a:r>
            <a:r>
              <a:rPr lang="en-US" u="sng" dirty="0"/>
              <a:t>una </a:t>
            </a:r>
            <a:r>
              <a:rPr lang="en-US" u="sng" dirty="0" err="1"/>
              <a:t>falda</a:t>
            </a:r>
            <a:r>
              <a:rPr lang="en-US" u="sng" dirty="0"/>
              <a:t> </a:t>
            </a:r>
            <a:r>
              <a:rPr lang="en-US" u="sng" dirty="0" err="1"/>
              <a:t>larga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Mi padre </a:t>
            </a:r>
            <a:r>
              <a:rPr lang="en-US" b="1" dirty="0" err="1">
                <a:solidFill>
                  <a:srgbClr val="00B050"/>
                </a:solidFill>
              </a:rPr>
              <a:t>desea</a:t>
            </a:r>
            <a:r>
              <a:rPr lang="en-US" dirty="0"/>
              <a:t> </a:t>
            </a:r>
            <a:r>
              <a:rPr lang="en-US" u="sng" dirty="0" err="1"/>
              <a:t>unos</a:t>
            </a:r>
            <a:r>
              <a:rPr lang="en-US" u="sng" dirty="0"/>
              <a:t> </a:t>
            </a:r>
            <a:r>
              <a:rPr lang="en-US" u="sng" dirty="0" err="1"/>
              <a:t>pantalones</a:t>
            </a:r>
            <a:r>
              <a:rPr lang="en-US" u="sng" dirty="0"/>
              <a:t> </a:t>
            </a:r>
            <a:r>
              <a:rPr lang="en-US" u="sng" dirty="0" err="1"/>
              <a:t>nuevos</a:t>
            </a:r>
            <a:r>
              <a:rPr lang="en-US" u="sng" dirty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Mis </a:t>
            </a:r>
            <a:r>
              <a:rPr lang="en-US" dirty="0" err="1">
                <a:solidFill>
                  <a:srgbClr val="FF0000"/>
                </a:solidFill>
              </a:rPr>
              <a:t>hermanos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quieren</a:t>
            </a:r>
            <a:r>
              <a:rPr lang="en-US" dirty="0"/>
              <a:t> </a:t>
            </a:r>
            <a:r>
              <a:rPr lang="en-US" u="sng" dirty="0"/>
              <a:t>un auto nuevo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96383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D975F-0AB6-4CF0-972E-7A10EC10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40AFC-73EC-41B9-9008-1252DD58F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Vocabulario</a:t>
            </a:r>
            <a:r>
              <a:rPr lang="en-US" dirty="0"/>
              <a:t>, la </a:t>
            </a:r>
            <a:r>
              <a:rPr lang="en-US" dirty="0" err="1"/>
              <a:t>ropa</a:t>
            </a:r>
            <a:r>
              <a:rPr lang="en-US" dirty="0"/>
              <a:t> </a:t>
            </a:r>
            <a:r>
              <a:rPr lang="es-EC" dirty="0">
                <a:hlinkClick r:id="rId2"/>
              </a:rPr>
              <a:t>https://aprenderespanol.org/ejercicios/vocabulario/ropa-1.htm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n-US" dirty="0"/>
              <a:t>Test de audio la </a:t>
            </a:r>
            <a:r>
              <a:rPr lang="en-US" dirty="0" err="1"/>
              <a:t>ropa</a:t>
            </a:r>
            <a:endParaRPr lang="en-US" dirty="0"/>
          </a:p>
          <a:p>
            <a:pPr marL="0" indent="0">
              <a:buNone/>
            </a:pPr>
            <a:r>
              <a:rPr lang="es-EC" dirty="0">
                <a:hlinkClick r:id="rId3"/>
              </a:rPr>
              <a:t>https://aprenderespanol.org/ejercicios/vocabulario/ropa/ropa-audio-test-1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8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A8EBC-4F3B-465A-BCEA-C4EABA9E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D7094-48B4-44CF-8A87-161E9EA0A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E9D2E0-B8F3-482A-8399-CF55F079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204" y="1771418"/>
            <a:ext cx="9259592" cy="33151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18FF862-4896-443F-9217-6093981DC0C6}"/>
              </a:ext>
            </a:extLst>
          </p:cNvPr>
          <p:cNvSpPr txBox="1"/>
          <p:nvPr/>
        </p:nvSpPr>
        <p:spPr>
          <a:xfrm>
            <a:off x="2004648" y="1244524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CHAQUETA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ED1C62-7258-4E96-8411-A1C37E466A58}"/>
              </a:ext>
            </a:extLst>
          </p:cNvPr>
          <p:cNvSpPr txBox="1"/>
          <p:nvPr/>
        </p:nvSpPr>
        <p:spPr>
          <a:xfrm>
            <a:off x="5392615" y="1204159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FALDA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6761D1-9AE1-4507-9A26-2BE66FCEC94B}"/>
              </a:ext>
            </a:extLst>
          </p:cNvPr>
          <p:cNvSpPr txBox="1"/>
          <p:nvPr/>
        </p:nvSpPr>
        <p:spPr>
          <a:xfrm>
            <a:off x="8639907" y="1149952"/>
            <a:ext cx="140676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ZAPATOS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8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5D890-6872-4B88-91B1-0D47BA82E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D3F4D4-D8D6-4BD0-A67A-113D5704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D9ED612-2181-4A1C-A426-25CA28E7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15" y="797189"/>
            <a:ext cx="5101663" cy="52636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EFC95B-5CCE-44EE-A6C9-3D7B5C148253}"/>
              </a:ext>
            </a:extLst>
          </p:cNvPr>
          <p:cNvSpPr txBox="1"/>
          <p:nvPr/>
        </p:nvSpPr>
        <p:spPr>
          <a:xfrm>
            <a:off x="2004648" y="1244524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VESTIDO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8ED5DB-16C6-4D48-9389-0456EFB15515}"/>
              </a:ext>
            </a:extLst>
          </p:cNvPr>
          <p:cNvSpPr txBox="1"/>
          <p:nvPr/>
        </p:nvSpPr>
        <p:spPr>
          <a:xfrm>
            <a:off x="8606860" y="2205816"/>
            <a:ext cx="1406769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TRAJE FORMAL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70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B90DED-C28E-46D2-9278-511CD84EB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86" y="497442"/>
            <a:ext cx="2489443" cy="58631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04E300A-6A4E-4087-B0DE-5D8D3F3FE79B}"/>
              </a:ext>
            </a:extLst>
          </p:cNvPr>
          <p:cNvSpPr txBox="1"/>
          <p:nvPr/>
        </p:nvSpPr>
        <p:spPr>
          <a:xfrm>
            <a:off x="3071444" y="1192436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BLUSA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0571D80-833D-4825-B1EE-0CC7E2A2C7C3}"/>
              </a:ext>
            </a:extLst>
          </p:cNvPr>
          <p:cNvSpPr txBox="1"/>
          <p:nvPr/>
        </p:nvSpPr>
        <p:spPr>
          <a:xfrm>
            <a:off x="2836982" y="4392836"/>
            <a:ext cx="14067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PANTALON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B1A418-33C5-4882-806D-EA45FAA454F8}"/>
              </a:ext>
            </a:extLst>
          </p:cNvPr>
          <p:cNvSpPr txBox="1"/>
          <p:nvPr/>
        </p:nvSpPr>
        <p:spPr>
          <a:xfrm>
            <a:off x="5111262" y="644769"/>
            <a:ext cx="5591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Práctica</a:t>
            </a:r>
            <a:r>
              <a:rPr lang="en-US" dirty="0"/>
              <a:t> con </a:t>
            </a:r>
            <a:r>
              <a:rPr lang="en-US" dirty="0" err="1"/>
              <a:t>el</a:t>
            </a:r>
            <a:r>
              <a:rPr lang="en-US" dirty="0"/>
              <a:t> verbo </a:t>
            </a:r>
            <a:r>
              <a:rPr lang="en-US" dirty="0" err="1"/>
              <a:t>tener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Buscar</a:t>
            </a:r>
            <a:r>
              <a:rPr lang="en-US" dirty="0"/>
              <a:t> 5 </a:t>
            </a:r>
            <a:r>
              <a:rPr lang="en-US" dirty="0" err="1"/>
              <a:t>prendas</a:t>
            </a:r>
            <a:r>
              <a:rPr lang="en-US" dirty="0"/>
              <a:t> de </a:t>
            </a:r>
            <a:r>
              <a:rPr lang="en-US" dirty="0" err="1"/>
              <a:t>ropa</a:t>
            </a:r>
            <a:r>
              <a:rPr lang="en-US" dirty="0"/>
              <a:t> y </a:t>
            </a:r>
            <a:r>
              <a:rPr lang="en-US" dirty="0" err="1"/>
              <a:t>describirlas</a:t>
            </a:r>
            <a:r>
              <a:rPr lang="en-US" dirty="0"/>
              <a:t>, usar </a:t>
            </a:r>
            <a:r>
              <a:rPr lang="en-US" dirty="0" err="1"/>
              <a:t>el</a:t>
            </a:r>
            <a:r>
              <a:rPr lang="en-US" dirty="0"/>
              <a:t> verbo </a:t>
            </a:r>
            <a:r>
              <a:rPr lang="en-US" dirty="0" err="1"/>
              <a:t>tener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Práctica</a:t>
            </a:r>
            <a:r>
              <a:rPr lang="en-US" dirty="0"/>
              <a:t> 2 usar </a:t>
            </a:r>
            <a:r>
              <a:rPr lang="en-US" dirty="0" err="1"/>
              <a:t>el</a:t>
            </a:r>
            <a:r>
              <a:rPr lang="en-US" dirty="0"/>
              <a:t> verbo </a:t>
            </a:r>
            <a:r>
              <a:rPr lang="en-US" dirty="0" err="1"/>
              <a:t>gustar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2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 COLORES | VOCABULARIO | ELE | Arche-ELE">
            <a:extLst>
              <a:ext uri="{FF2B5EF4-FFF2-40B4-BE49-F238E27FC236}">
                <a16:creationId xmlns:a16="http://schemas.microsoft.com/office/drawing/2014/main" id="{A89FC48A-5EA8-425D-89BB-B7498568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64" y="398584"/>
            <a:ext cx="4499097" cy="636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21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AF5EBB-CCA8-4F61-8BD2-8A89F534E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31" y="410348"/>
            <a:ext cx="9819982" cy="2690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63BB0C4-68B9-47E3-9149-3EB5B7C93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31" y="3429000"/>
            <a:ext cx="9819982" cy="2621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6D61815-EE0D-45B2-B785-45C61153F482}"/>
              </a:ext>
            </a:extLst>
          </p:cNvPr>
          <p:cNvCxnSpPr>
            <a:cxnSpLocks/>
          </p:cNvCxnSpPr>
          <p:nvPr/>
        </p:nvCxnSpPr>
        <p:spPr>
          <a:xfrm>
            <a:off x="1887416" y="1629508"/>
            <a:ext cx="11019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EF47E4C-9B11-451A-BC1B-F0F714D9F0B8}"/>
              </a:ext>
            </a:extLst>
          </p:cNvPr>
          <p:cNvCxnSpPr>
            <a:cxnSpLocks/>
          </p:cNvCxnSpPr>
          <p:nvPr/>
        </p:nvCxnSpPr>
        <p:spPr>
          <a:xfrm>
            <a:off x="8569569" y="1629508"/>
            <a:ext cx="1184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2178CE2-E8F4-46EB-A43A-9124BAC2498E}"/>
              </a:ext>
            </a:extLst>
          </p:cNvPr>
          <p:cNvCxnSpPr>
            <a:cxnSpLocks/>
          </p:cNvCxnSpPr>
          <p:nvPr/>
        </p:nvCxnSpPr>
        <p:spPr>
          <a:xfrm>
            <a:off x="1125415" y="2004646"/>
            <a:ext cx="1184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BA14144-DE81-4E9E-9976-692096DBE9FA}"/>
              </a:ext>
            </a:extLst>
          </p:cNvPr>
          <p:cNvCxnSpPr>
            <a:cxnSpLocks/>
          </p:cNvCxnSpPr>
          <p:nvPr/>
        </p:nvCxnSpPr>
        <p:spPr>
          <a:xfrm>
            <a:off x="3622431" y="2004646"/>
            <a:ext cx="1184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F252FCC-6266-4D40-8E82-D918CAEA1647}"/>
              </a:ext>
            </a:extLst>
          </p:cNvPr>
          <p:cNvCxnSpPr>
            <a:cxnSpLocks/>
          </p:cNvCxnSpPr>
          <p:nvPr/>
        </p:nvCxnSpPr>
        <p:spPr>
          <a:xfrm>
            <a:off x="2168769" y="4724400"/>
            <a:ext cx="21922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49A98EB-3329-4701-9C98-F808A80F3057}"/>
              </a:ext>
            </a:extLst>
          </p:cNvPr>
          <p:cNvCxnSpPr>
            <a:cxnSpLocks/>
          </p:cNvCxnSpPr>
          <p:nvPr/>
        </p:nvCxnSpPr>
        <p:spPr>
          <a:xfrm>
            <a:off x="6096000" y="4724400"/>
            <a:ext cx="15591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0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84D289-4AF6-4060-807D-D491C189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99" y="491154"/>
            <a:ext cx="8460109" cy="293784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0DE3375-957E-472E-8CCB-F5EC674FDAC2}"/>
              </a:ext>
            </a:extLst>
          </p:cNvPr>
          <p:cNvSpPr txBox="1"/>
          <p:nvPr/>
        </p:nvSpPr>
        <p:spPr>
          <a:xfrm>
            <a:off x="1500553" y="1775410"/>
            <a:ext cx="14184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Domingo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6050C4-95E5-48E3-A9B6-34ECF701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383" y="3777818"/>
            <a:ext cx="7685155" cy="258902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B78FBBE-C58E-4347-A5BD-711C43FF1F79}"/>
              </a:ext>
            </a:extLst>
          </p:cNvPr>
          <p:cNvSpPr txBox="1"/>
          <p:nvPr/>
        </p:nvSpPr>
        <p:spPr>
          <a:xfrm>
            <a:off x="2332889" y="3855689"/>
            <a:ext cx="4325818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Conferencia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internacional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Mecánica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483314-3248-4AE1-A5C7-A433AF58D708}"/>
              </a:ext>
            </a:extLst>
          </p:cNvPr>
          <p:cNvSpPr txBox="1"/>
          <p:nvPr/>
        </p:nvSpPr>
        <p:spPr>
          <a:xfrm>
            <a:off x="1623643" y="4887666"/>
            <a:ext cx="14184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Sábado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5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jer con vestido - Tienda Online de Zapatos, Ropa y Complementos de marca">
            <a:extLst>
              <a:ext uri="{FF2B5EF4-FFF2-40B4-BE49-F238E27FC236}">
                <a16:creationId xmlns:a16="http://schemas.microsoft.com/office/drawing/2014/main" id="{01AB21BF-8FAA-4ED3-9C9E-BB8AC471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2" y="129808"/>
            <a:ext cx="4006241" cy="60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71 Casual Style. ideas | mens outfits, casual, mens fashion">
            <a:extLst>
              <a:ext uri="{FF2B5EF4-FFF2-40B4-BE49-F238E27FC236}">
                <a16:creationId xmlns:a16="http://schemas.microsoft.com/office/drawing/2014/main" id="{97266767-A6C7-4F34-ABE3-2C994CFC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173" y="307731"/>
            <a:ext cx="3511428" cy="624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60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309</Words>
  <Application>Microsoft Office PowerPoint</Application>
  <PresentationFormat>Panorámica</PresentationFormat>
  <Paragraphs>75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Presentación de PowerPoint</vt:lpstr>
      <vt:lpstr>La ropa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TALLAS</vt:lpstr>
      <vt:lpstr>Presentación de PowerPoint</vt:lpstr>
      <vt:lpstr>Presentación de PowerPoint</vt:lpstr>
      <vt:lpstr>Conversación</vt:lpstr>
      <vt:lpstr>Presentación de PowerPoint</vt:lpstr>
      <vt:lpstr>Presentación de PowerPoint</vt:lpstr>
      <vt:lpstr>Presentación de PowerPoint</vt:lpstr>
      <vt:lpstr>Presentación de PowerPoint</vt:lpstr>
      <vt:lpstr>¿Y tú, qué quieres o necesitas?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100</cp:revision>
  <dcterms:created xsi:type="dcterms:W3CDTF">2021-06-18T05:48:23Z</dcterms:created>
  <dcterms:modified xsi:type="dcterms:W3CDTF">2021-10-26T23:33:35Z</dcterms:modified>
</cp:coreProperties>
</file>