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0" r:id="rId3"/>
    <p:sldId id="344" r:id="rId4"/>
    <p:sldId id="343" r:id="rId5"/>
    <p:sldId id="341" r:id="rId6"/>
    <p:sldId id="342" r:id="rId7"/>
    <p:sldId id="345" r:id="rId8"/>
    <p:sldId id="346" r:id="rId9"/>
    <p:sldId id="347" r:id="rId10"/>
    <p:sldId id="348" r:id="rId11"/>
    <p:sldId id="349" r:id="rId12"/>
    <p:sldId id="350" r:id="rId13"/>
    <p:sldId id="352" r:id="rId14"/>
    <p:sldId id="353" r:id="rId15"/>
    <p:sldId id="354" r:id="rId16"/>
    <p:sldId id="333" r:id="rId17"/>
    <p:sldId id="334" r:id="rId18"/>
    <p:sldId id="351" r:id="rId19"/>
    <p:sldId id="327" r:id="rId20"/>
    <p:sldId id="318" r:id="rId21"/>
    <p:sldId id="355" r:id="rId22"/>
    <p:sldId id="358" r:id="rId23"/>
    <p:sldId id="357" r:id="rId24"/>
    <p:sldId id="359" r:id="rId2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B90AD-00D4-4E35-B672-FC2A1E3C6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756D09-702C-436C-9842-7C8F14285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D53C32-0CFA-4F91-BD4C-F5B54FAD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70E6E-D54F-46FC-B3D7-3A506ED6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8B7D7-418A-4E43-9A69-F3A469FA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B7F6C-520D-4E22-92E8-FF771A45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C4E82F-65CE-4E8C-BD6F-1C7C4722F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A2FABE-C815-4B33-87D5-2BF7AFCE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AE1336-9DED-424C-BA27-B7192AAD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AFFE67-7989-4BF7-8753-8ED6A465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D59DD5-D827-4099-BDFF-6D3BCFAC2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3866CA-6F93-4F64-8748-ECF4F4A27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6A584-2A63-4EDB-AF58-BAB196BF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F946CE-451D-4B32-AE64-746653A0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DEC443-E5D7-4E05-847F-801F617E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618FD-3BA5-47CE-B678-05D5AA64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7141C-9E2C-4910-B4E4-CB32B91F4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14A82-466D-4D1C-B457-67F3CAEE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494077-7497-4412-9F21-D122E120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73D45C-521C-4B6F-BCC3-176A02C2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1C934-8E6D-4C81-96F5-58723241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57E019-20A4-41C2-95CD-9DA683ABA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DF5929-AC69-4BDE-A8F6-624EF3A3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41D81-A85C-4AA8-B845-A88D461C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9296A-5122-4C2F-8BEC-F10180DA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8D026-9140-4E5C-9ED3-4DFD771C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39B60-0C38-49E1-942B-408878474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4E6E6B-896F-4DBC-9F47-EC8E8FE80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EC4CE1-E3FA-4FC4-88AD-F4313157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1D94A8-D9E5-4E98-88D8-DE5A81E4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5F1710-9E76-4E87-B73B-9B94DBBD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959F-14AD-4FA0-8C21-4B8DF8F7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2CC1B-A69D-494E-AE08-284FD8A8A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994B3C-B526-4CC5-B623-4E4C50825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B42F20-281C-4962-BCEE-D12EEA297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B51D53-C369-4C6B-94B6-D202BF0EB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DCF78E-125B-49DD-9363-B828F7F3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974277-6C32-4626-A495-C3CB46ED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0BE6F0-EB46-47C2-8BED-560F5E00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432FB-D92B-4615-8B9E-F229A2A1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7A0FA8-4E47-445F-83A3-D0D8304A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77EF42-4CE4-424D-88D8-502D25DB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221DC6-A251-4E8A-AD6C-A612E14E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FDB718-03D1-431A-8306-B738B49A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569AAB-4C9F-4E12-8239-FB707EB0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8FFC24-CC6A-4A44-9BEC-6D794EE4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93B0B-8158-4A92-8BD1-94B7D96D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123415-DF5E-4032-ABC8-166BF3F7F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79E066-24EF-4C23-AF22-D04F6A06A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637225-6BB6-468C-B1AC-60BEEA25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33F673-74E7-43D3-B2EE-91450B81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75A325-FEF3-4F83-B76D-2E9D48C1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30566-1DD3-4578-AA04-47FC1887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417DC8-C372-4A3A-A8BC-DFFA86F00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BF135D-3C6C-4A97-A57D-B1CFC757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63687-3EAB-4040-8800-103ABC77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5901ED-15FC-4ECC-B2C1-5E6D42AF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C68971-D2DE-4CA8-87A1-9171FACD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CD06BE-EA8F-4303-99CC-B90F982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83119A-4EA5-4242-B559-4B4C0B0F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D480A9-3C22-495A-9217-E0186C9E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81D1-5D95-4AA1-9905-3CE49F0D9EE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B98C5-FF34-4A78-9EE5-1EE7DBAA7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9A8A9-C1E7-425F-8947-9B6017F14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nderespanol.org/ejercicios/verbos/presente-querer.ht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nderespanol.org/ejercicios/vocabulario/numeros/centenas-audio-escribir" TargetMode="External"/><Relationship Id="rId2" Type="http://schemas.openxmlformats.org/officeDocument/2006/relationships/hyperlink" Target="https://aprenderespanol.org/ejercicios/vocabulario/numeros/cientos-audi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nderespanol.org/ejercicios/verbos/presente-indicativo/regulares-ar-escribi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A21888-FC85-4E9E-8DA9-5CC4093D4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15656" r="27721" b="43236"/>
          <a:stretch/>
        </p:blipFill>
        <p:spPr>
          <a:xfrm>
            <a:off x="9530861" y="307291"/>
            <a:ext cx="2406811" cy="14546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D967CD-A24D-4180-84FF-B179082C6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5" y="307291"/>
            <a:ext cx="1664677" cy="151423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93D3E13-235A-4CF9-8E86-42E031167394}"/>
              </a:ext>
            </a:extLst>
          </p:cNvPr>
          <p:cNvSpPr txBox="1">
            <a:spLocks/>
          </p:cNvSpPr>
          <p:nvPr/>
        </p:nvSpPr>
        <p:spPr>
          <a:xfrm>
            <a:off x="1858108" y="477715"/>
            <a:ext cx="7573107" cy="59025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Unidad 5</a:t>
            </a:r>
          </a:p>
          <a:p>
            <a:r>
              <a:rPr lang="en-US" sz="4100" dirty="0" err="1"/>
              <a:t>Comprar</a:t>
            </a:r>
            <a:r>
              <a:rPr lang="en-US" sz="4100" dirty="0"/>
              <a:t> </a:t>
            </a:r>
            <a:r>
              <a:rPr lang="en-US" sz="4100" dirty="0" err="1"/>
              <a:t>ropa</a:t>
            </a:r>
            <a:endParaRPr lang="en-US" sz="4100" dirty="0"/>
          </a:p>
          <a:p>
            <a:endParaRPr lang="en-US" sz="4100" dirty="0"/>
          </a:p>
          <a:p>
            <a:r>
              <a:rPr lang="en-US" sz="4100" b="1" dirty="0" err="1"/>
              <a:t>Vocabulario</a:t>
            </a:r>
            <a:r>
              <a:rPr lang="en-US" sz="4100" b="1" dirty="0"/>
              <a:t>: </a:t>
            </a:r>
          </a:p>
          <a:p>
            <a:r>
              <a:rPr lang="en-US" sz="4100" dirty="0"/>
              <a:t>La </a:t>
            </a:r>
            <a:r>
              <a:rPr lang="en-US" sz="4100" dirty="0" err="1"/>
              <a:t>ropa</a:t>
            </a:r>
            <a:r>
              <a:rPr lang="en-US" sz="4100" dirty="0"/>
              <a:t>, </a:t>
            </a:r>
            <a:r>
              <a:rPr lang="en-US" sz="4100" dirty="0" err="1"/>
              <a:t>formas</a:t>
            </a:r>
            <a:r>
              <a:rPr lang="en-US" sz="4100" dirty="0"/>
              <a:t> de </a:t>
            </a:r>
            <a:r>
              <a:rPr lang="en-US" sz="4100" dirty="0" err="1"/>
              <a:t>pago</a:t>
            </a:r>
            <a:endParaRPr lang="en-US" sz="4100" dirty="0"/>
          </a:p>
          <a:p>
            <a:endParaRPr lang="en-US" sz="4100" dirty="0"/>
          </a:p>
          <a:p>
            <a:r>
              <a:rPr lang="en-US" sz="4100" b="1" dirty="0" err="1"/>
              <a:t>Lenguaje</a:t>
            </a:r>
            <a:r>
              <a:rPr lang="en-US" sz="4100" b="1" dirty="0"/>
              <a:t> social:</a:t>
            </a:r>
          </a:p>
          <a:p>
            <a:r>
              <a:rPr lang="es-EC" sz="3300" dirty="0"/>
              <a:t>Expresar preferencias en cuanto a vestuario y calzado.</a:t>
            </a:r>
          </a:p>
          <a:p>
            <a:endParaRPr lang="en-US" sz="3300" dirty="0"/>
          </a:p>
          <a:p>
            <a:r>
              <a:rPr lang="en-US" sz="4100" b="1" dirty="0" err="1"/>
              <a:t>Gramática</a:t>
            </a:r>
            <a:r>
              <a:rPr lang="en-US" sz="4100" b="1" dirty="0"/>
              <a:t>:</a:t>
            </a:r>
          </a:p>
          <a:p>
            <a:r>
              <a:rPr lang="en-US" sz="3300" dirty="0" err="1"/>
              <a:t>Verbos</a:t>
            </a:r>
            <a:r>
              <a:rPr lang="en-US" sz="3300" dirty="0"/>
              <a:t> </a:t>
            </a:r>
            <a:r>
              <a:rPr lang="en-US" sz="3300" dirty="0" err="1"/>
              <a:t>preferir</a:t>
            </a:r>
            <a:r>
              <a:rPr lang="en-US" sz="3300" dirty="0"/>
              <a:t>, </a:t>
            </a:r>
            <a:r>
              <a:rPr lang="en-US" sz="3300" dirty="0" err="1"/>
              <a:t>llevar</a:t>
            </a:r>
            <a:r>
              <a:rPr lang="en-US" sz="3300" dirty="0"/>
              <a:t> y </a:t>
            </a:r>
            <a:r>
              <a:rPr lang="en-US" sz="3300" dirty="0" err="1"/>
              <a:t>gustar</a:t>
            </a:r>
            <a:endParaRPr lang="en-US" sz="3300" dirty="0"/>
          </a:p>
          <a:p>
            <a:r>
              <a:rPr lang="en-US" sz="3300" dirty="0" err="1"/>
              <a:t>Pronombres</a:t>
            </a:r>
            <a:r>
              <a:rPr lang="en-US" sz="3300" dirty="0"/>
              <a:t> </a:t>
            </a:r>
            <a:r>
              <a:rPr lang="en-US" sz="3300" dirty="0" err="1"/>
              <a:t>demostrativos</a:t>
            </a:r>
            <a:r>
              <a:rPr lang="en-US" sz="3300" dirty="0"/>
              <a:t>: </a:t>
            </a:r>
            <a:r>
              <a:rPr lang="en-US" sz="3300" dirty="0" err="1"/>
              <a:t>este</a:t>
            </a:r>
            <a:r>
              <a:rPr lang="en-US" sz="3300" dirty="0"/>
              <a:t>, </a:t>
            </a:r>
            <a:r>
              <a:rPr lang="en-US" sz="3300" dirty="0" err="1"/>
              <a:t>esta</a:t>
            </a:r>
            <a:r>
              <a:rPr lang="en-US" sz="3300" dirty="0"/>
              <a:t>, </a:t>
            </a:r>
            <a:r>
              <a:rPr lang="en-US" sz="3300" dirty="0" err="1"/>
              <a:t>estos</a:t>
            </a:r>
            <a:r>
              <a:rPr lang="en-US" sz="3300" dirty="0"/>
              <a:t>, </a:t>
            </a:r>
            <a:r>
              <a:rPr lang="en-US" sz="3300" dirty="0" err="1"/>
              <a:t>estas</a:t>
            </a:r>
            <a:endParaRPr lang="en-US" sz="3300" dirty="0"/>
          </a:p>
          <a:p>
            <a:endParaRPr lang="en-US" sz="4100" b="1" dirty="0"/>
          </a:p>
        </p:txBody>
      </p:sp>
    </p:spTree>
    <p:extLst>
      <p:ext uri="{BB962C8B-B14F-4D97-AF65-F5344CB8AC3E}">
        <p14:creationId xmlns:p14="http://schemas.microsoft.com/office/powerpoint/2010/main" val="264626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A47BA-C12F-4B93-8B26-BAB4BD4E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EDF4F0-39A7-410A-90AF-5358A3638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77A9D2-3585-4E22-BD06-BCDDED77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695" y="1391639"/>
            <a:ext cx="6199695" cy="4262291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9F1FC8D-01EB-4AD0-9466-07B85E0B34DF}"/>
              </a:ext>
            </a:extLst>
          </p:cNvPr>
          <p:cNvSpPr txBox="1">
            <a:spLocks/>
          </p:cNvSpPr>
          <p:nvPr/>
        </p:nvSpPr>
        <p:spPr>
          <a:xfrm>
            <a:off x="6406661" y="1536822"/>
            <a:ext cx="4859215" cy="5776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______  es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pequeña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386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49200-2E21-466F-9621-7FC2D0C0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0" y="18255"/>
            <a:ext cx="3897923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Conversemos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7B88A5-6788-4E76-B140-A501AFB9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123" y="1343818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¿ </a:t>
            </a:r>
            <a:r>
              <a:rPr lang="en-US" dirty="0" err="1"/>
              <a:t>Cuál</a:t>
            </a:r>
            <a:r>
              <a:rPr lang="en-US" dirty="0"/>
              <a:t> es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película</a:t>
            </a:r>
            <a:r>
              <a:rPr lang="en-US" dirty="0"/>
              <a:t> </a:t>
            </a:r>
            <a:r>
              <a:rPr lang="en-US" dirty="0" err="1"/>
              <a:t>favorita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es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actriz</a:t>
            </a:r>
            <a:r>
              <a:rPr lang="en-US" dirty="0"/>
              <a:t> o actor </a:t>
            </a:r>
            <a:r>
              <a:rPr lang="en-US" dirty="0" err="1"/>
              <a:t>favorito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¿ </a:t>
            </a:r>
            <a:r>
              <a:rPr lang="en-US" dirty="0" err="1"/>
              <a:t>Cuál</a:t>
            </a:r>
            <a:r>
              <a:rPr lang="en-US" dirty="0"/>
              <a:t> es la capital de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¿ _____ es la capital de Ecuador?</a:t>
            </a:r>
          </a:p>
          <a:p>
            <a:pPr marL="514350" indent="-514350">
              <a:buAutoNum type="arabicPeriod"/>
            </a:pPr>
            <a:r>
              <a:rPr lang="en-US" dirty="0"/>
              <a:t>¿______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profesora</a:t>
            </a:r>
            <a:r>
              <a:rPr lang="en-US" dirty="0"/>
              <a:t> de </a:t>
            </a:r>
            <a:r>
              <a:rPr lang="en-US" dirty="0" err="1"/>
              <a:t>español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s-EC" noProof="1"/>
              <a:t>¿______</a:t>
            </a:r>
            <a:r>
              <a:rPr lang="en-US" dirty="0"/>
              <a:t>es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signo</a:t>
            </a:r>
            <a:r>
              <a:rPr lang="en-US" dirty="0"/>
              <a:t> del </a:t>
            </a:r>
            <a:r>
              <a:rPr lang="en-US" dirty="0" err="1"/>
              <a:t>zodiaco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s-EC" dirty="0"/>
              <a:t>¿_____    ____  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¿_____    ____ </a:t>
            </a:r>
            <a:r>
              <a:rPr lang="en-US" dirty="0" err="1"/>
              <a:t>apellido</a:t>
            </a:r>
            <a:r>
              <a:rPr lang="en-US" dirty="0"/>
              <a:t>?  Zinger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¿____  ____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nacionalidad</a:t>
            </a:r>
            <a:r>
              <a:rPr lang="en-US" dirty="0"/>
              <a:t>? </a:t>
            </a:r>
            <a:r>
              <a:rPr lang="en-US" dirty="0" err="1"/>
              <a:t>Israelí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6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49200-2E21-466F-9621-7FC2D0C0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0" y="18255"/>
            <a:ext cx="3897923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Conversemos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7B88A5-6788-4E76-B140-A501AFB9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123" y="134381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 es Shakira?   Es una cantante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 es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presidente</a:t>
            </a:r>
            <a:r>
              <a:rPr lang="en-US" dirty="0"/>
              <a:t> de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presidente</a:t>
            </a:r>
            <a:r>
              <a:rPr lang="en-US" dirty="0"/>
              <a:t> de Ecuador?   Guillermo Lasso</a:t>
            </a:r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 es </a:t>
            </a:r>
            <a:r>
              <a:rPr lang="en-US" dirty="0" err="1"/>
              <a:t>tu</a:t>
            </a:r>
            <a:r>
              <a:rPr lang="en-US" dirty="0"/>
              <a:t> jefe? </a:t>
            </a:r>
          </a:p>
          <a:p>
            <a:pPr marL="514350" indent="-514350">
              <a:buAutoNum type="arabicPeriod"/>
            </a:pPr>
            <a:r>
              <a:rPr lang="es-EC" noProof="1"/>
              <a:t>¿Quién es tu profesora de español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9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A95F184-9B51-4AD1-9830-A284C6223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/>
          <a:stretch/>
        </p:blipFill>
        <p:spPr bwMode="auto">
          <a:xfrm>
            <a:off x="920262" y="293077"/>
            <a:ext cx="6182130" cy="570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6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70C833-8DF1-4DC3-B8D5-FF3E1531D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00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dirty="0"/>
              <a:t>Yo ______  la camiseta rosada.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El _________  el pantalón verde.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Nosotros __________   </a:t>
            </a:r>
            <a:r>
              <a:rPr lang="es-EC" b="1" dirty="0">
                <a:solidFill>
                  <a:srgbClr val="FF0000"/>
                </a:solidFill>
              </a:rPr>
              <a:t>descansar</a:t>
            </a:r>
            <a:r>
              <a:rPr lang="es-EC" dirty="0"/>
              <a:t> en el feriado.   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Tú __________ la ropa de color negro.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Ella _____________  la ropa de color claro.</a:t>
            </a:r>
          </a:p>
        </p:txBody>
      </p:sp>
    </p:spTree>
    <p:extLst>
      <p:ext uri="{BB962C8B-B14F-4D97-AF65-F5344CB8AC3E}">
        <p14:creationId xmlns:p14="http://schemas.microsoft.com/office/powerpoint/2010/main" val="255615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70C833-8DF1-4DC3-B8D5-FF3E1531D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00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dirty="0"/>
              <a:t>Yo ______  la ropa de talla grande.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El _________  la marca de celulares Samsung.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Nosotros __________   el vestido azul.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Tú __________ el traje de baño morado.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Ella _____________  los zapatos deportivos blancos.</a:t>
            </a:r>
          </a:p>
        </p:txBody>
      </p:sp>
    </p:spTree>
    <p:extLst>
      <p:ext uri="{BB962C8B-B14F-4D97-AF65-F5344CB8AC3E}">
        <p14:creationId xmlns:p14="http://schemas.microsoft.com/office/powerpoint/2010/main" val="275148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CE9EFA-F8D5-49DD-AF71-B8AAF4E91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60" b="52223"/>
          <a:stretch/>
        </p:blipFill>
        <p:spPr>
          <a:xfrm>
            <a:off x="1010289" y="821714"/>
            <a:ext cx="8825371" cy="557207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03EDF87-5732-47C0-AD99-032F5192195F}"/>
              </a:ext>
            </a:extLst>
          </p:cNvPr>
          <p:cNvSpPr txBox="1"/>
          <p:nvPr/>
        </p:nvSpPr>
        <p:spPr>
          <a:xfrm>
            <a:off x="1981200" y="128954"/>
            <a:ext cx="5896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/>
              <a:t>¿Cuál es más barata?</a:t>
            </a:r>
          </a:p>
        </p:txBody>
      </p:sp>
    </p:spTree>
    <p:extLst>
      <p:ext uri="{BB962C8B-B14F-4D97-AF65-F5344CB8AC3E}">
        <p14:creationId xmlns:p14="http://schemas.microsoft.com/office/powerpoint/2010/main" val="428483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13EF9-9190-4A1A-9E7F-1203F311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A6B7EA-2676-4ADE-808D-B35A5F2F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77" b="52223"/>
          <a:stretch/>
        </p:blipFill>
        <p:spPr>
          <a:xfrm>
            <a:off x="1084384" y="959680"/>
            <a:ext cx="8733693" cy="589832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29AA8D9-072B-4830-B961-E8FB54F06BAD}"/>
              </a:ext>
            </a:extLst>
          </p:cNvPr>
          <p:cNvSpPr txBox="1"/>
          <p:nvPr/>
        </p:nvSpPr>
        <p:spPr>
          <a:xfrm>
            <a:off x="1981200" y="128954"/>
            <a:ext cx="5896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/>
              <a:t>¿Cuál es más cara?</a:t>
            </a:r>
          </a:p>
        </p:txBody>
      </p:sp>
    </p:spTree>
    <p:extLst>
      <p:ext uri="{BB962C8B-B14F-4D97-AF65-F5344CB8AC3E}">
        <p14:creationId xmlns:p14="http://schemas.microsoft.com/office/powerpoint/2010/main" val="3605556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59F05-5BA5-40F7-8901-4C6E42A64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07" y="18255"/>
            <a:ext cx="10515600" cy="1325563"/>
          </a:xfrm>
        </p:spPr>
        <p:txBody>
          <a:bodyPr/>
          <a:lstStyle/>
          <a:p>
            <a:r>
              <a:rPr lang="es-EC" dirty="0"/>
              <a:t>Ejercicio / Práctica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7CC4FA-9C44-4263-A56D-3165A7DC7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07" y="134381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C" dirty="0"/>
              <a:t>Traer dos objetos o prendas de vestir del mismo tipo, preguntar en clase cuál se prefiere.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2 zapatos diferentes</a:t>
            </a:r>
          </a:p>
          <a:p>
            <a:pPr marL="0" indent="0">
              <a:buNone/>
            </a:pPr>
            <a:r>
              <a:rPr lang="es-EC" dirty="0"/>
              <a:t>2 camisetas</a:t>
            </a:r>
          </a:p>
          <a:p>
            <a:pPr marL="0" indent="0">
              <a:buNone/>
            </a:pPr>
            <a:r>
              <a:rPr lang="es-EC" dirty="0"/>
              <a:t>2 perfumes</a:t>
            </a:r>
          </a:p>
          <a:p>
            <a:pPr marL="0" indent="0">
              <a:buNone/>
            </a:pPr>
            <a:r>
              <a:rPr lang="es-EC" dirty="0"/>
              <a:t>2 </a:t>
            </a:r>
            <a:r>
              <a:rPr lang="es-EC" dirty="0" err="1"/>
              <a:t>shampus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2 bolsos</a:t>
            </a:r>
          </a:p>
          <a:p>
            <a:pPr marL="0" indent="0">
              <a:buNone/>
            </a:pPr>
            <a:r>
              <a:rPr lang="es-EC" dirty="0"/>
              <a:t>2 libros</a:t>
            </a:r>
          </a:p>
          <a:p>
            <a:pPr marL="0" indent="0">
              <a:buNone/>
            </a:pPr>
            <a:r>
              <a:rPr lang="es-EC" dirty="0"/>
              <a:t>2 cuadernos</a:t>
            </a:r>
          </a:p>
          <a:p>
            <a:pPr marL="0" indent="0">
              <a:buNone/>
            </a:pPr>
            <a:r>
              <a:rPr lang="es-EC" dirty="0"/>
              <a:t>2 plumas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1839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empo Futuro De Necesitar - ZTIEMPO">
            <a:extLst>
              <a:ext uri="{FF2B5EF4-FFF2-40B4-BE49-F238E27FC236}">
                <a16:creationId xmlns:a16="http://schemas.microsoft.com/office/drawing/2014/main" id="{3F6EAEF2-4652-477B-A4D2-39B5FA46F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5" r="36100" b="28743"/>
          <a:stretch/>
        </p:blipFill>
        <p:spPr bwMode="auto">
          <a:xfrm>
            <a:off x="1454028" y="633045"/>
            <a:ext cx="6898770" cy="4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2BC75DC-A231-45A2-A430-19B2EF550515}"/>
              </a:ext>
            </a:extLst>
          </p:cNvPr>
          <p:cNvSpPr txBox="1"/>
          <p:nvPr/>
        </p:nvSpPr>
        <p:spPr>
          <a:xfrm>
            <a:off x="1454028" y="531641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3"/>
              </a:rPr>
              <a:t>https://aprenderespanol.org/ejercicios/verbos/presente-querer.htm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5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72A1FF8-5E98-484D-A4BC-8C4B3ACC85C7}"/>
              </a:ext>
            </a:extLst>
          </p:cNvPr>
          <p:cNvSpPr txBox="1">
            <a:spLocks/>
          </p:cNvSpPr>
          <p:nvPr/>
        </p:nvSpPr>
        <p:spPr>
          <a:xfrm>
            <a:off x="6775938" y="0"/>
            <a:ext cx="4577862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Preguntas</a:t>
            </a:r>
            <a:r>
              <a:rPr lang="en-US" b="1" dirty="0"/>
              <a:t> con </a:t>
            </a:r>
            <a:r>
              <a:rPr lang="en-US" b="1" dirty="0" err="1"/>
              <a:t>cuál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A615BE-1FA2-4EDD-A5C8-27A20D360224}"/>
              </a:ext>
            </a:extLst>
          </p:cNvPr>
          <p:cNvSpPr txBox="1"/>
          <p:nvPr/>
        </p:nvSpPr>
        <p:spPr>
          <a:xfrm>
            <a:off x="1019907" y="1641231"/>
            <a:ext cx="104218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Pronombre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interrogativo</a:t>
            </a:r>
            <a:r>
              <a:rPr lang="en-US" sz="3000" b="1" dirty="0">
                <a:solidFill>
                  <a:srgbClr val="FF0000"/>
                </a:solidFill>
              </a:rPr>
              <a:t>      +       Verbo      +  </a:t>
            </a:r>
            <a:r>
              <a:rPr lang="en-US" sz="3000" b="1" dirty="0" err="1">
                <a:solidFill>
                  <a:srgbClr val="FF0000"/>
                </a:solidFill>
              </a:rPr>
              <a:t>Objeto</a:t>
            </a:r>
            <a:endParaRPr lang="en-US" sz="30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2800" dirty="0"/>
              <a:t>                         ¿ </a:t>
            </a:r>
            <a:r>
              <a:rPr lang="en-US" sz="2800" dirty="0" err="1"/>
              <a:t>Cúal</a:t>
            </a:r>
            <a:r>
              <a:rPr lang="en-US" sz="2800" dirty="0"/>
              <a:t>                                es                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barato</a:t>
            </a:r>
            <a:r>
              <a:rPr lang="en-US" sz="2800" dirty="0"/>
              <a:t>?</a:t>
            </a:r>
          </a:p>
          <a:p>
            <a:endParaRPr lang="en-US" dirty="0"/>
          </a:p>
        </p:txBody>
      </p:sp>
      <p:pic>
        <p:nvPicPr>
          <p:cNvPr id="2054" name="Picture 6" descr="Pre-compra Galaxy S20, S20+, S20 Ultra | Samsung Latinoamérica">
            <a:extLst>
              <a:ext uri="{FF2B5EF4-FFF2-40B4-BE49-F238E27FC236}">
                <a16:creationId xmlns:a16="http://schemas.microsoft.com/office/drawing/2014/main" id="{AA7EC102-2622-4EC5-AA36-EE30CEB7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1" y="3423015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ple iPhone 12 mini, análisis: review con características, precio y  especificaciones">
            <a:extLst>
              <a:ext uri="{FF2B5EF4-FFF2-40B4-BE49-F238E27FC236}">
                <a16:creationId xmlns:a16="http://schemas.microsoft.com/office/drawing/2014/main" id="{AEC2CF93-B084-4C0B-A94D-4B04F9B39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r="27142" b="12071"/>
          <a:stretch/>
        </p:blipFill>
        <p:spPr bwMode="auto">
          <a:xfrm>
            <a:off x="3341811" y="3625661"/>
            <a:ext cx="1946031" cy="27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E3B1022-681D-40D7-AF4C-72273246FD9C}"/>
              </a:ext>
            </a:extLst>
          </p:cNvPr>
          <p:cNvSpPr txBox="1"/>
          <p:nvPr/>
        </p:nvSpPr>
        <p:spPr>
          <a:xfrm>
            <a:off x="7022123" y="3625660"/>
            <a:ext cx="3927231" cy="12464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dirty="0" err="1"/>
              <a:t>Usa</a:t>
            </a:r>
            <a:r>
              <a:rPr lang="en-US" sz="2500" dirty="0"/>
              <a:t> </a:t>
            </a:r>
            <a:r>
              <a:rPr lang="en-US" sz="2500" dirty="0" err="1"/>
              <a:t>cuál</a:t>
            </a:r>
            <a:r>
              <a:rPr lang="en-US" sz="2500" dirty="0"/>
              <a:t> para </a:t>
            </a:r>
            <a:r>
              <a:rPr lang="en-US" sz="2500" dirty="0" err="1"/>
              <a:t>preguntar</a:t>
            </a:r>
            <a:r>
              <a:rPr lang="en-US" sz="2500" dirty="0"/>
              <a:t> por </a:t>
            </a:r>
            <a:r>
              <a:rPr lang="en-US" sz="2500" dirty="0" err="1"/>
              <a:t>cosas</a:t>
            </a:r>
            <a:r>
              <a:rPr lang="en-US" sz="2500" dirty="0"/>
              <a:t> u </a:t>
            </a:r>
            <a:r>
              <a:rPr lang="en-US" sz="2500" dirty="0" err="1"/>
              <a:t>objetos</a:t>
            </a:r>
            <a:r>
              <a:rPr lang="en-US" sz="2500" dirty="0"/>
              <a:t>.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05807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rmas de pago">
            <a:extLst>
              <a:ext uri="{FF2B5EF4-FFF2-40B4-BE49-F238E27FC236}">
                <a16:creationId xmlns:a16="http://schemas.microsoft.com/office/drawing/2014/main" id="{D5285D4A-B77F-4C01-8AB9-C08F1F44D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6" y="316328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4CAD7D-098F-44D1-8070-0DEA5632A505}"/>
              </a:ext>
            </a:extLst>
          </p:cNvPr>
          <p:cNvSpPr txBox="1"/>
          <p:nvPr/>
        </p:nvSpPr>
        <p:spPr>
          <a:xfrm>
            <a:off x="1249606" y="4878803"/>
            <a:ext cx="4370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3200" dirty="0"/>
              <a:t>En efectivo</a:t>
            </a:r>
          </a:p>
          <a:p>
            <a:pPr marL="285750" indent="-285750">
              <a:buFontTx/>
              <a:buChar char="-"/>
            </a:pPr>
            <a:r>
              <a:rPr lang="es-EC" sz="3200" dirty="0"/>
              <a:t>Con tarjeta de débito.</a:t>
            </a:r>
          </a:p>
          <a:p>
            <a:pPr marL="285750" indent="-285750">
              <a:buFontTx/>
              <a:buChar char="-"/>
            </a:pPr>
            <a:r>
              <a:rPr lang="es-EC" sz="3200" dirty="0"/>
              <a:t>Con tarjeta de crédito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FB20060-F1EE-4A1D-82D7-67F7D18C9F3D}"/>
              </a:ext>
            </a:extLst>
          </p:cNvPr>
          <p:cNvSpPr txBox="1">
            <a:spLocks/>
          </p:cNvSpPr>
          <p:nvPr/>
        </p:nvSpPr>
        <p:spPr>
          <a:xfrm>
            <a:off x="6473336" y="789548"/>
            <a:ext cx="4507523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¿</a:t>
            </a:r>
            <a:r>
              <a:rPr lang="en-US" dirty="0" err="1"/>
              <a:t>Cuánto</a:t>
            </a:r>
            <a:r>
              <a:rPr lang="en-US" dirty="0"/>
              <a:t> es?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9C6F3F-EF39-4A70-AC71-73D2727EA654}"/>
              </a:ext>
            </a:extLst>
          </p:cNvPr>
          <p:cNvSpPr txBox="1"/>
          <p:nvPr/>
        </p:nvSpPr>
        <p:spPr>
          <a:xfrm>
            <a:off x="6610349" y="2712127"/>
            <a:ext cx="437051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200" dirty="0"/>
              <a:t>Son    125,20</a:t>
            </a:r>
          </a:p>
          <a:p>
            <a:r>
              <a:rPr lang="es-EC" sz="3200" dirty="0"/>
              <a:t>Son ciento veinticinco con 20 </a:t>
            </a:r>
            <a:r>
              <a:rPr lang="es-EC" sz="3200" b="1" dirty="0">
                <a:solidFill>
                  <a:srgbClr val="FF0000"/>
                </a:solidFill>
              </a:rPr>
              <a:t>centavos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8C19CD-5AF9-4E7C-B3ED-C2FE34D239A8}"/>
              </a:ext>
            </a:extLst>
          </p:cNvPr>
          <p:cNvSpPr txBox="1"/>
          <p:nvPr/>
        </p:nvSpPr>
        <p:spPr>
          <a:xfrm>
            <a:off x="6610349" y="4742890"/>
            <a:ext cx="437051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200" dirty="0"/>
              <a:t>Son    123,50</a:t>
            </a:r>
          </a:p>
          <a:p>
            <a:r>
              <a:rPr lang="es-EC" sz="3200" dirty="0"/>
              <a:t>Son ciento veintitrés con cincuenta centavos</a:t>
            </a:r>
          </a:p>
        </p:txBody>
      </p:sp>
    </p:spTree>
    <p:extLst>
      <p:ext uri="{BB962C8B-B14F-4D97-AF65-F5344CB8AC3E}">
        <p14:creationId xmlns:p14="http://schemas.microsoft.com/office/powerpoint/2010/main" val="1943214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6C5F8-6212-4323-A80A-FB48ECBA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214DA5-CF18-4427-AB8A-2482648FD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9215" cy="4351338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100</a:t>
            </a:r>
          </a:p>
          <a:p>
            <a:pPr marL="0" indent="0">
              <a:buNone/>
            </a:pPr>
            <a:r>
              <a:rPr lang="es-EC" dirty="0"/>
              <a:t>112</a:t>
            </a:r>
          </a:p>
          <a:p>
            <a:pPr marL="0" indent="0">
              <a:buNone/>
            </a:pPr>
            <a:r>
              <a:rPr lang="es-EC" dirty="0"/>
              <a:t>115</a:t>
            </a:r>
          </a:p>
          <a:p>
            <a:pPr marL="0" indent="0">
              <a:buNone/>
            </a:pPr>
            <a:r>
              <a:rPr lang="es-EC" dirty="0"/>
              <a:t>118</a:t>
            </a:r>
          </a:p>
          <a:p>
            <a:pPr marL="0" indent="0">
              <a:buNone/>
            </a:pPr>
            <a:r>
              <a:rPr lang="es-EC" dirty="0"/>
              <a:t>120</a:t>
            </a:r>
          </a:p>
          <a:p>
            <a:pPr marL="0" indent="0">
              <a:buNone/>
            </a:pPr>
            <a:r>
              <a:rPr lang="es-EC" dirty="0"/>
              <a:t>130</a:t>
            </a: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0BCA89E-0D67-4FBB-B994-958E1FAD28F1}"/>
              </a:ext>
            </a:extLst>
          </p:cNvPr>
          <p:cNvSpPr txBox="1">
            <a:spLocks/>
          </p:cNvSpPr>
          <p:nvPr/>
        </p:nvSpPr>
        <p:spPr>
          <a:xfrm>
            <a:off x="838200" y="432593"/>
            <a:ext cx="4507523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Las </a:t>
            </a:r>
            <a:r>
              <a:rPr lang="en-US" dirty="0" err="1"/>
              <a:t>cifras</a:t>
            </a:r>
            <a:endParaRPr lang="en-U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7B15F11-855C-49A3-A06F-83D43F5E2FC9}"/>
              </a:ext>
            </a:extLst>
          </p:cNvPr>
          <p:cNvSpPr txBox="1">
            <a:spLocks/>
          </p:cNvSpPr>
          <p:nvPr/>
        </p:nvSpPr>
        <p:spPr>
          <a:xfrm>
            <a:off x="2397370" y="1825624"/>
            <a:ext cx="10492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200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255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287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215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222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299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41B88A2-429E-4E8B-8869-18A4BB6A935F}"/>
              </a:ext>
            </a:extLst>
          </p:cNvPr>
          <p:cNvSpPr txBox="1">
            <a:spLocks/>
          </p:cNvSpPr>
          <p:nvPr/>
        </p:nvSpPr>
        <p:spPr>
          <a:xfrm>
            <a:off x="4167554" y="1825624"/>
            <a:ext cx="10492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300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301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302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325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333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380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B7971A4-7873-4C4A-A727-39F2A049D334}"/>
              </a:ext>
            </a:extLst>
          </p:cNvPr>
          <p:cNvSpPr txBox="1">
            <a:spLocks/>
          </p:cNvSpPr>
          <p:nvPr/>
        </p:nvSpPr>
        <p:spPr>
          <a:xfrm>
            <a:off x="5656385" y="1825624"/>
            <a:ext cx="10492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400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401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402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425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533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580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A051362-F78A-4199-B627-DB522D283EF4}"/>
              </a:ext>
            </a:extLst>
          </p:cNvPr>
          <p:cNvSpPr txBox="1">
            <a:spLocks/>
          </p:cNvSpPr>
          <p:nvPr/>
        </p:nvSpPr>
        <p:spPr>
          <a:xfrm>
            <a:off x="6904895" y="1825624"/>
            <a:ext cx="10492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500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512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515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518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520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530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4ECBB04-CEE3-45E0-AB1F-34646203E032}"/>
              </a:ext>
            </a:extLst>
          </p:cNvPr>
          <p:cNvSpPr txBox="1">
            <a:spLocks/>
          </p:cNvSpPr>
          <p:nvPr/>
        </p:nvSpPr>
        <p:spPr>
          <a:xfrm>
            <a:off x="8168058" y="1825624"/>
            <a:ext cx="10492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600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655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687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615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622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699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55A93E0A-FF8D-45D2-8DCE-CD97DBDE6120}"/>
              </a:ext>
            </a:extLst>
          </p:cNvPr>
          <p:cNvSpPr txBox="1">
            <a:spLocks/>
          </p:cNvSpPr>
          <p:nvPr/>
        </p:nvSpPr>
        <p:spPr>
          <a:xfrm>
            <a:off x="9680335" y="1907686"/>
            <a:ext cx="10492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600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655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687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615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622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699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AE061F0-A5E5-4E82-ADB1-E150BFCAF967}"/>
              </a:ext>
            </a:extLst>
          </p:cNvPr>
          <p:cNvSpPr txBox="1"/>
          <p:nvPr/>
        </p:nvSpPr>
        <p:spPr>
          <a:xfrm>
            <a:off x="879236" y="53097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2"/>
              </a:rPr>
              <a:t>https://aprenderespanol.org/ejercicios/vocabulario/numeros/cientos-audio</a:t>
            </a:r>
            <a:endParaRPr lang="es-EC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2C77F68-E8C8-4C95-809B-69D25952D7F5}"/>
              </a:ext>
            </a:extLst>
          </p:cNvPr>
          <p:cNvSpPr txBox="1"/>
          <p:nvPr/>
        </p:nvSpPr>
        <p:spPr>
          <a:xfrm>
            <a:off x="879236" y="601266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3"/>
              </a:rPr>
              <a:t>https://aprenderespanol.org/ejercicios/vocabulario/numeros/centenas-audio-escribir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34151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empo Imperfecto Del Verbo Llevar - ZTIEMPO">
            <a:extLst>
              <a:ext uri="{FF2B5EF4-FFF2-40B4-BE49-F238E27FC236}">
                <a16:creationId xmlns:a16="http://schemas.microsoft.com/office/drawing/2014/main" id="{808E0478-5F65-4EB5-A531-9E6D18AC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9" y="0"/>
            <a:ext cx="7666892" cy="542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4A8677-8983-4646-9352-56C2E405188D}"/>
              </a:ext>
            </a:extLst>
          </p:cNvPr>
          <p:cNvSpPr txBox="1"/>
          <p:nvPr/>
        </p:nvSpPr>
        <p:spPr>
          <a:xfrm>
            <a:off x="8428892" y="1453662"/>
            <a:ext cx="181707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am</a:t>
            </a:r>
            <a:r>
              <a:rPr lang="es-EC" sz="3600" b="1" dirty="0">
                <a:solidFill>
                  <a:srgbClr val="FF0000"/>
                </a:solidFill>
              </a:rPr>
              <a:t>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D42CB6-2921-4B5A-95A5-7BBFDF5EFB4F}"/>
              </a:ext>
            </a:extLst>
          </p:cNvPr>
          <p:cNvSpPr txBox="1"/>
          <p:nvPr/>
        </p:nvSpPr>
        <p:spPr>
          <a:xfrm>
            <a:off x="8428891" y="2782669"/>
            <a:ext cx="181707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cant</a:t>
            </a:r>
            <a:r>
              <a:rPr lang="es-EC" sz="3600" b="1" dirty="0">
                <a:solidFill>
                  <a:srgbClr val="FF0000"/>
                </a:solidFill>
              </a:rPr>
              <a:t>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3EB8E2-CBBE-42B3-99CA-711FCF01C008}"/>
              </a:ext>
            </a:extLst>
          </p:cNvPr>
          <p:cNvSpPr txBox="1"/>
          <p:nvPr/>
        </p:nvSpPr>
        <p:spPr>
          <a:xfrm>
            <a:off x="8428891" y="4111676"/>
            <a:ext cx="181707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habl</a:t>
            </a:r>
            <a:r>
              <a:rPr lang="es-EC" sz="3600" b="1" dirty="0">
                <a:solidFill>
                  <a:srgbClr val="FF0000"/>
                </a:solidFill>
              </a:rPr>
              <a:t>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2910D2A-18DA-469A-987C-C2F73FD1D0F7}"/>
              </a:ext>
            </a:extLst>
          </p:cNvPr>
          <p:cNvSpPr txBox="1"/>
          <p:nvPr/>
        </p:nvSpPr>
        <p:spPr>
          <a:xfrm>
            <a:off x="1582616" y="577791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3"/>
              </a:rPr>
              <a:t>https://aprenderespanol.org/ejercicios/verbos/presente-indicativo/regulares-ar-escribir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6771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438B9-6173-4B45-A574-833D2C0B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189548"/>
            <a:ext cx="10515600" cy="1325563"/>
          </a:xfrm>
        </p:spPr>
        <p:txBody>
          <a:bodyPr/>
          <a:lstStyle/>
          <a:p>
            <a:r>
              <a:rPr lang="es-EC" dirty="0"/>
              <a:t>Te vas de vacaciones a la playa, escoge qué llevarías contigo.</a:t>
            </a:r>
          </a:p>
        </p:txBody>
      </p:sp>
      <p:pic>
        <p:nvPicPr>
          <p:cNvPr id="2050" name="Picture 2" descr="Accesorios-Gafas-Gafas-Negras-Vasari-VNM171658-NG - Vasari">
            <a:extLst>
              <a:ext uri="{FF2B5EF4-FFF2-40B4-BE49-F238E27FC236}">
                <a16:creationId xmlns:a16="http://schemas.microsoft.com/office/drawing/2014/main" id="{94DAC935-9E43-4DE3-BEBB-906935162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387" y="1271374"/>
            <a:ext cx="2681039" cy="26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ntaloneta - Wiktionary">
            <a:extLst>
              <a:ext uri="{FF2B5EF4-FFF2-40B4-BE49-F238E27FC236}">
                <a16:creationId xmlns:a16="http://schemas.microsoft.com/office/drawing/2014/main" id="{9D759A58-B3EF-4108-8106-A2D3ED4D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56" y="1333494"/>
            <a:ext cx="2936584" cy="21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miseta Negra Para Sublimar Estampar Polialgodon | MercadoLibre">
            <a:extLst>
              <a:ext uri="{FF2B5EF4-FFF2-40B4-BE49-F238E27FC236}">
                <a16:creationId xmlns:a16="http://schemas.microsoft.com/office/drawing/2014/main" id="{AF8FC722-0780-4366-863A-04DB757AE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80" y="1812372"/>
            <a:ext cx="2105025" cy="263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apatos-Zapatillas-Vasari-AI-2620729-AZ - Vasari">
            <a:extLst>
              <a:ext uri="{FF2B5EF4-FFF2-40B4-BE49-F238E27FC236}">
                <a16:creationId xmlns:a16="http://schemas.microsoft.com/office/drawing/2014/main" id="{7513C9B2-11C7-4DAF-96A4-5C2BE18DA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63" y="3985846"/>
            <a:ext cx="2313474" cy="23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ntalones y Jeans para Hombre | MercadoLibre.com.co">
            <a:extLst>
              <a:ext uri="{FF2B5EF4-FFF2-40B4-BE49-F238E27FC236}">
                <a16:creationId xmlns:a16="http://schemas.microsoft.com/office/drawing/2014/main" id="{FB787483-1D64-45BE-8EFE-5878CA0C6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36" y="4127620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▷ Mejores Botas de Seguridad Trabajo 【2021】-【Guía Especializada】">
            <a:extLst>
              <a:ext uri="{FF2B5EF4-FFF2-40B4-BE49-F238E27FC236}">
                <a16:creationId xmlns:a16="http://schemas.microsoft.com/office/drawing/2014/main" id="{BC8B421C-7D55-4DEF-A080-2D9EFBEB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60" y="45719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41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2D06651-E68C-4B82-B4B0-313298F90C78}"/>
              </a:ext>
            </a:extLst>
          </p:cNvPr>
          <p:cNvSpPr txBox="1">
            <a:spLocks/>
          </p:cNvSpPr>
          <p:nvPr/>
        </p:nvSpPr>
        <p:spPr>
          <a:xfrm>
            <a:off x="838200" y="24403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Qué ropa llevarías a la sierra</a:t>
            </a:r>
          </a:p>
        </p:txBody>
      </p:sp>
    </p:spTree>
    <p:extLst>
      <p:ext uri="{BB962C8B-B14F-4D97-AF65-F5344CB8AC3E}">
        <p14:creationId xmlns:p14="http://schemas.microsoft.com/office/powerpoint/2010/main" val="261228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72A1FF8-5E98-484D-A4BC-8C4B3ACC85C7}"/>
              </a:ext>
            </a:extLst>
          </p:cNvPr>
          <p:cNvSpPr txBox="1">
            <a:spLocks/>
          </p:cNvSpPr>
          <p:nvPr/>
        </p:nvSpPr>
        <p:spPr>
          <a:xfrm>
            <a:off x="6775938" y="0"/>
            <a:ext cx="4577862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Preguntas</a:t>
            </a:r>
            <a:r>
              <a:rPr lang="en-US" b="1" dirty="0"/>
              <a:t> con </a:t>
            </a:r>
            <a:r>
              <a:rPr lang="en-US" b="1" dirty="0" err="1"/>
              <a:t>cuál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A615BE-1FA2-4EDD-A5C8-27A20D360224}"/>
              </a:ext>
            </a:extLst>
          </p:cNvPr>
          <p:cNvSpPr txBox="1"/>
          <p:nvPr/>
        </p:nvSpPr>
        <p:spPr>
          <a:xfrm>
            <a:off x="1019907" y="1641231"/>
            <a:ext cx="104218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Pronombre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interrogativo</a:t>
            </a:r>
            <a:r>
              <a:rPr lang="en-US" sz="3000" b="1" dirty="0">
                <a:solidFill>
                  <a:srgbClr val="FF0000"/>
                </a:solidFill>
              </a:rPr>
              <a:t>      +       Verbo      +  </a:t>
            </a:r>
            <a:r>
              <a:rPr lang="en-US" sz="3000" b="1" dirty="0" err="1">
                <a:solidFill>
                  <a:srgbClr val="FF0000"/>
                </a:solidFill>
              </a:rPr>
              <a:t>Objeto</a:t>
            </a:r>
            <a:endParaRPr lang="en-US" sz="30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2800" dirty="0"/>
              <a:t>                         ¿ </a:t>
            </a:r>
            <a:r>
              <a:rPr lang="en-US" sz="2800" dirty="0" err="1"/>
              <a:t>Cúal</a:t>
            </a:r>
            <a:r>
              <a:rPr lang="en-US" sz="2800" dirty="0"/>
              <a:t>                                es                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barato</a:t>
            </a:r>
            <a:r>
              <a:rPr lang="en-US" sz="2800" dirty="0"/>
              <a:t>?</a:t>
            </a:r>
          </a:p>
          <a:p>
            <a:endParaRPr lang="en-US" dirty="0"/>
          </a:p>
        </p:txBody>
      </p:sp>
      <p:pic>
        <p:nvPicPr>
          <p:cNvPr id="2054" name="Picture 6" descr="Pre-compra Galaxy S20, S20+, S20 Ultra | Samsung Latinoamérica">
            <a:extLst>
              <a:ext uri="{FF2B5EF4-FFF2-40B4-BE49-F238E27FC236}">
                <a16:creationId xmlns:a16="http://schemas.microsoft.com/office/drawing/2014/main" id="{AA7EC102-2622-4EC5-AA36-EE30CEB7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1" y="3423015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ple iPhone 12 mini, análisis: review con características, precio y  especificaciones">
            <a:extLst>
              <a:ext uri="{FF2B5EF4-FFF2-40B4-BE49-F238E27FC236}">
                <a16:creationId xmlns:a16="http://schemas.microsoft.com/office/drawing/2014/main" id="{AEC2CF93-B084-4C0B-A94D-4B04F9B39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r="27142" b="12071"/>
          <a:stretch/>
        </p:blipFill>
        <p:spPr bwMode="auto">
          <a:xfrm>
            <a:off x="3341811" y="3625661"/>
            <a:ext cx="1946031" cy="27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E3B1022-681D-40D7-AF4C-72273246FD9C}"/>
              </a:ext>
            </a:extLst>
          </p:cNvPr>
          <p:cNvSpPr txBox="1"/>
          <p:nvPr/>
        </p:nvSpPr>
        <p:spPr>
          <a:xfrm>
            <a:off x="5943600" y="3625660"/>
            <a:ext cx="5410199" cy="5539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/>
              <a:t>Iphone</a:t>
            </a:r>
            <a:r>
              <a:rPr lang="en-US" sz="3000" dirty="0"/>
              <a:t> es </a:t>
            </a:r>
            <a:r>
              <a:rPr lang="en-US" sz="3000" dirty="0" err="1"/>
              <a:t>más</a:t>
            </a:r>
            <a:r>
              <a:rPr lang="en-US" sz="3000" dirty="0"/>
              <a:t> </a:t>
            </a:r>
            <a:r>
              <a:rPr lang="en-US" sz="3000" dirty="0" err="1"/>
              <a:t>caro</a:t>
            </a:r>
            <a:r>
              <a:rPr lang="en-US" sz="3000" dirty="0"/>
              <a:t> que Samsung</a:t>
            </a:r>
          </a:p>
        </p:txBody>
      </p:sp>
    </p:spTree>
    <p:extLst>
      <p:ext uri="{BB962C8B-B14F-4D97-AF65-F5344CB8AC3E}">
        <p14:creationId xmlns:p14="http://schemas.microsoft.com/office/powerpoint/2010/main" val="205353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72A1FF8-5E98-484D-A4BC-8C4B3ACC85C7}"/>
              </a:ext>
            </a:extLst>
          </p:cNvPr>
          <p:cNvSpPr txBox="1">
            <a:spLocks/>
          </p:cNvSpPr>
          <p:nvPr/>
        </p:nvSpPr>
        <p:spPr>
          <a:xfrm>
            <a:off x="6775938" y="0"/>
            <a:ext cx="4577862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Preguntas</a:t>
            </a:r>
            <a:r>
              <a:rPr lang="en-US" b="1" dirty="0"/>
              <a:t> con </a:t>
            </a:r>
            <a:r>
              <a:rPr lang="en-US" b="1" dirty="0" err="1"/>
              <a:t>quién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A615BE-1FA2-4EDD-A5C8-27A20D360224}"/>
              </a:ext>
            </a:extLst>
          </p:cNvPr>
          <p:cNvSpPr txBox="1"/>
          <p:nvPr/>
        </p:nvSpPr>
        <p:spPr>
          <a:xfrm>
            <a:off x="1019907" y="1641231"/>
            <a:ext cx="104218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Pronombre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interrogativo</a:t>
            </a:r>
            <a:r>
              <a:rPr lang="en-US" sz="3000" b="1" dirty="0">
                <a:solidFill>
                  <a:srgbClr val="FF0000"/>
                </a:solidFill>
              </a:rPr>
              <a:t>      +       Verbo      +  </a:t>
            </a:r>
            <a:r>
              <a:rPr lang="en-US" sz="3000" b="1" dirty="0" err="1">
                <a:solidFill>
                  <a:srgbClr val="FF0000"/>
                </a:solidFill>
              </a:rPr>
              <a:t>Objeto</a:t>
            </a:r>
            <a:endParaRPr lang="en-US" sz="30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2800" dirty="0"/>
              <a:t>                         ¿ </a:t>
            </a:r>
            <a:r>
              <a:rPr lang="en-US" sz="2800" dirty="0" err="1"/>
              <a:t>Quién</a:t>
            </a:r>
            <a:r>
              <a:rPr lang="en-US" sz="2800" dirty="0"/>
              <a:t>                               es                 </a:t>
            </a:r>
            <a:r>
              <a:rPr lang="en-US" sz="2800" dirty="0" err="1"/>
              <a:t>más</a:t>
            </a:r>
            <a:r>
              <a:rPr lang="en-US" sz="2800" dirty="0"/>
              <a:t> alto?</a:t>
            </a:r>
          </a:p>
          <a:p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3B1022-681D-40D7-AF4C-72273246FD9C}"/>
              </a:ext>
            </a:extLst>
          </p:cNvPr>
          <p:cNvSpPr txBox="1"/>
          <p:nvPr/>
        </p:nvSpPr>
        <p:spPr>
          <a:xfrm>
            <a:off x="6775938" y="4354995"/>
            <a:ext cx="3927231" cy="5539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/>
              <a:t>Ella es </a:t>
            </a:r>
            <a:r>
              <a:rPr lang="en-US" sz="3000" dirty="0" err="1"/>
              <a:t>más</a:t>
            </a:r>
            <a:r>
              <a:rPr lang="en-US" sz="3000" dirty="0"/>
              <a:t> </a:t>
            </a:r>
            <a:r>
              <a:rPr lang="en-US" sz="3000" dirty="0" err="1"/>
              <a:t>alta</a:t>
            </a:r>
            <a:r>
              <a:rPr lang="en-US" sz="3000" dirty="0"/>
              <a:t> que </a:t>
            </a:r>
            <a:r>
              <a:rPr lang="en-US" sz="3000" dirty="0" err="1"/>
              <a:t>él</a:t>
            </a:r>
            <a:endParaRPr lang="en-U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991BC1-04AA-43D3-8246-1B2650EF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46" y="3091059"/>
            <a:ext cx="2845394" cy="29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84E21-E66C-4B8C-A897-FE8948A3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Usar la palabra </a:t>
            </a:r>
            <a:r>
              <a:rPr lang="en-US" b="1" dirty="0" err="1">
                <a:solidFill>
                  <a:srgbClr val="FF0000"/>
                </a:solidFill>
              </a:rPr>
              <a:t>más</a:t>
            </a:r>
            <a:r>
              <a:rPr lang="en-US" dirty="0"/>
              <a:t> para </a:t>
            </a:r>
            <a:r>
              <a:rPr lang="en-US" dirty="0" err="1"/>
              <a:t>comparar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 o personas.</a:t>
            </a:r>
            <a:br>
              <a:rPr lang="en-US" dirty="0"/>
            </a:b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723450-D0F1-457E-8900-63E3A45B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Mi </a:t>
            </a:r>
            <a:r>
              <a:rPr lang="en-US" dirty="0" err="1"/>
              <a:t>hermana</a:t>
            </a:r>
            <a:r>
              <a:rPr lang="en-US" dirty="0"/>
              <a:t> es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que mi </a:t>
            </a:r>
            <a:r>
              <a:rPr lang="en-US" dirty="0" err="1"/>
              <a:t>hermano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Mi </a:t>
            </a:r>
            <a:r>
              <a:rPr lang="en-US" dirty="0" err="1">
                <a:solidFill>
                  <a:srgbClr val="FF0000"/>
                </a:solidFill>
              </a:rPr>
              <a:t>hermana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es</a:t>
            </a:r>
            <a:r>
              <a:rPr lang="en-US" dirty="0"/>
              <a:t> </a:t>
            </a:r>
            <a:r>
              <a:rPr lang="en-US" u="sng" dirty="0" err="1"/>
              <a:t>más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u="sng" dirty="0"/>
              <a:t>que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mi </a:t>
            </a:r>
            <a:r>
              <a:rPr lang="en-US" dirty="0" err="1">
                <a:solidFill>
                  <a:srgbClr val="FF0000"/>
                </a:solidFill>
              </a:rPr>
              <a:t>hermano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1CC0BB94-4C08-48C7-B89A-6D9A75328724}"/>
              </a:ext>
            </a:extLst>
          </p:cNvPr>
          <p:cNvSpPr/>
          <p:nvPr/>
        </p:nvSpPr>
        <p:spPr>
          <a:xfrm rot="16200000">
            <a:off x="3752850" y="3395296"/>
            <a:ext cx="735623" cy="803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EE49BE-CBC4-4691-AD53-23AC9A8FEE62}"/>
              </a:ext>
            </a:extLst>
          </p:cNvPr>
          <p:cNvSpPr txBox="1"/>
          <p:nvPr/>
        </p:nvSpPr>
        <p:spPr>
          <a:xfrm>
            <a:off x="3719146" y="4642338"/>
            <a:ext cx="93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adjetivo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4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DD9496-03CB-44CE-94A9-BC0B945FE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292" y="267312"/>
            <a:ext cx="4859215" cy="5776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¿</a:t>
            </a:r>
            <a:r>
              <a:rPr lang="en-US" b="1" dirty="0" err="1">
                <a:solidFill>
                  <a:srgbClr val="FF0000"/>
                </a:solidFill>
              </a:rPr>
              <a:t>Quién</a:t>
            </a:r>
            <a:r>
              <a:rPr lang="en-US" b="1" dirty="0">
                <a:solidFill>
                  <a:srgbClr val="FF0000"/>
                </a:solidFill>
              </a:rPr>
              <a:t> es </a:t>
            </a:r>
            <a:r>
              <a:rPr lang="en-US" b="1" dirty="0" err="1">
                <a:solidFill>
                  <a:srgbClr val="FF0000"/>
                </a:solidFill>
              </a:rPr>
              <a:t>más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joven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235F446-8E90-4A4D-B371-F1869D919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01" b="4329"/>
          <a:stretch/>
        </p:blipFill>
        <p:spPr>
          <a:xfrm>
            <a:off x="-138800" y="1381491"/>
            <a:ext cx="7287611" cy="44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3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DD9496-03CB-44CE-94A9-BC0B945FE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815" y="838199"/>
            <a:ext cx="4859215" cy="5776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¿_______ es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rápido</a:t>
            </a:r>
            <a:r>
              <a:rPr lang="en-US" dirty="0"/>
              <a:t>?</a:t>
            </a:r>
          </a:p>
        </p:txBody>
      </p:sp>
      <p:pic>
        <p:nvPicPr>
          <p:cNvPr id="3074" name="Picture 2" descr="Los viajeros de bus se hunden al mínimo en 10 años ante el récord histórico  del tren - Noticias Financieras al Minuto">
            <a:extLst>
              <a:ext uri="{FF2B5EF4-FFF2-40B4-BE49-F238E27FC236}">
                <a16:creationId xmlns:a16="http://schemas.microsoft.com/office/drawing/2014/main" id="{90FBA916-CEE0-4FE7-8DF1-87CD2507A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91" y="2274278"/>
            <a:ext cx="6658708" cy="374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99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lleza oculta">
            <a:extLst>
              <a:ext uri="{FF2B5EF4-FFF2-40B4-BE49-F238E27FC236}">
                <a16:creationId xmlns:a16="http://schemas.microsoft.com/office/drawing/2014/main" id="{89B6CF29-7B14-4BF4-B252-4EC491EBE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7" y="1668464"/>
            <a:ext cx="743288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1FBB230-0322-4028-9B5A-DFB6A7361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815" y="838199"/>
            <a:ext cx="4859215" cy="5776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¿_______ es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bonit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037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7E77158-0A4B-4E1F-AC33-F95802290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10" y="365125"/>
            <a:ext cx="4858428" cy="5572903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C11F789-7CDB-4CA8-8F87-2598308F5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507" y="1084383"/>
            <a:ext cx="5070231" cy="11898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/ </a:t>
            </a:r>
            <a:r>
              <a:rPr lang="en-US" dirty="0" err="1"/>
              <a:t>quién</a:t>
            </a:r>
            <a:r>
              <a:rPr lang="en-US" dirty="0"/>
              <a:t> ________ es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3539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5943</TotalTime>
  <Words>561</Words>
  <Application>Microsoft Office PowerPoint</Application>
  <PresentationFormat>Panorámica</PresentationFormat>
  <Paragraphs>145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Usar la palabra más para comparar cosas o personas.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Conversemos</vt:lpstr>
      <vt:lpstr>Conversemos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 / Práctica</vt:lpstr>
      <vt:lpstr>Presentación de PowerPoint</vt:lpstr>
      <vt:lpstr>Presentación de PowerPoint</vt:lpstr>
      <vt:lpstr>Presentación de PowerPoint</vt:lpstr>
      <vt:lpstr>Presentación de PowerPoint</vt:lpstr>
      <vt:lpstr>Te vas de vacaciones a la playa, escoge qué llevarías contigo.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114</cp:revision>
  <dcterms:created xsi:type="dcterms:W3CDTF">2021-06-18T05:48:23Z</dcterms:created>
  <dcterms:modified xsi:type="dcterms:W3CDTF">2021-11-06T01:31:51Z</dcterms:modified>
</cp:coreProperties>
</file>